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406" r:id="rId2"/>
    <p:sldId id="452" r:id="rId3"/>
    <p:sldId id="390" r:id="rId4"/>
    <p:sldId id="409" r:id="rId5"/>
    <p:sldId id="410" r:id="rId6"/>
    <p:sldId id="453" r:id="rId7"/>
    <p:sldId id="391" r:id="rId8"/>
    <p:sldId id="411" r:id="rId9"/>
    <p:sldId id="558" r:id="rId10"/>
    <p:sldId id="559" r:id="rId11"/>
    <p:sldId id="454" r:id="rId12"/>
    <p:sldId id="561" r:id="rId13"/>
    <p:sldId id="322" r:id="rId14"/>
    <p:sldId id="462" r:id="rId15"/>
    <p:sldId id="417" r:id="rId16"/>
    <p:sldId id="463" r:id="rId17"/>
    <p:sldId id="573" r:id="rId18"/>
    <p:sldId id="574" r:id="rId19"/>
    <p:sldId id="465" r:id="rId20"/>
    <p:sldId id="470" r:id="rId21"/>
    <p:sldId id="555" r:id="rId22"/>
    <p:sldId id="475" r:id="rId23"/>
    <p:sldId id="331" r:id="rId24"/>
    <p:sldId id="466" r:id="rId25"/>
    <p:sldId id="467" r:id="rId26"/>
    <p:sldId id="560" r:id="rId27"/>
    <p:sldId id="468" r:id="rId28"/>
    <p:sldId id="473" r:id="rId29"/>
    <p:sldId id="471" r:id="rId30"/>
    <p:sldId id="469" r:id="rId31"/>
    <p:sldId id="533" r:id="rId32"/>
    <p:sldId id="535" r:id="rId33"/>
    <p:sldId id="257" r:id="rId34"/>
    <p:sldId id="258" r:id="rId35"/>
    <p:sldId id="476" r:id="rId36"/>
    <p:sldId id="536" r:id="rId37"/>
    <p:sldId id="477" r:id="rId38"/>
    <p:sldId id="478" r:id="rId39"/>
    <p:sldId id="537" r:id="rId40"/>
    <p:sldId id="479" r:id="rId41"/>
    <p:sldId id="480" r:id="rId42"/>
    <p:sldId id="538" r:id="rId43"/>
    <p:sldId id="481" r:id="rId44"/>
    <p:sldId id="483" r:id="rId45"/>
    <p:sldId id="539" r:id="rId46"/>
    <p:sldId id="482" r:id="rId47"/>
    <p:sldId id="541" r:id="rId48"/>
    <p:sldId id="542" r:id="rId49"/>
    <p:sldId id="543" r:id="rId50"/>
    <p:sldId id="544" r:id="rId51"/>
    <p:sldId id="540" r:id="rId52"/>
    <p:sldId id="531" r:id="rId53"/>
    <p:sldId id="546" r:id="rId54"/>
    <p:sldId id="575" r:id="rId55"/>
    <p:sldId id="545" r:id="rId56"/>
    <p:sldId id="329" r:id="rId57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8F8F8"/>
    <a:srgbClr val="FCFCFC"/>
    <a:srgbClr val="075E93"/>
    <a:srgbClr val="808183"/>
    <a:srgbClr val="D6D7D9"/>
    <a:srgbClr val="F3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455"/>
  </p:normalViewPr>
  <p:slideViewPr>
    <p:cSldViewPr snapToGrid="0" snapToObjects="1">
      <p:cViewPr varScale="1">
        <p:scale>
          <a:sx n="69" d="100"/>
          <a:sy n="69" d="100"/>
        </p:scale>
        <p:origin x="69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0F-45F3-93BB-954E9DA4653E}"/>
              </c:ext>
            </c:extLst>
          </c:dPt>
          <c:dPt>
            <c:idx val="1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B0F-45F3-93BB-954E9DA4653E}"/>
              </c:ext>
            </c:extLst>
          </c:dPt>
          <c:dPt>
            <c:idx val="2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0F-45F3-93BB-954E9DA4653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B0F-45F3-93BB-954E9DA4653E}"/>
              </c:ext>
            </c:extLst>
          </c:dPt>
          <c:dLbls>
            <c:dLbl>
              <c:idx val="0"/>
              <c:layout>
                <c:manualLayout>
                  <c:x val="-0.16200646552562983"/>
                  <c:y val="0.2169578123767724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0F-45F3-93BB-954E9DA4653E}"/>
                </c:ext>
              </c:extLst>
            </c:dLbl>
            <c:dLbl>
              <c:idx val="1"/>
              <c:layout>
                <c:manualLayout>
                  <c:x val="-0.16142203656780535"/>
                  <c:y val="-0.1750959684977559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0F-45F3-93BB-954E9DA4653E}"/>
                </c:ext>
              </c:extLst>
            </c:dLbl>
            <c:dLbl>
              <c:idx val="2"/>
              <c:layout>
                <c:manualLayout>
                  <c:x val="0.20847199454002724"/>
                  <c:y val="-0.22916571141406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1474764633442808"/>
                      <c:h val="0.221995814618024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B0F-45F3-93BB-954E9DA4653E}"/>
                </c:ext>
              </c:extLst>
            </c:dLbl>
            <c:dLbl>
              <c:idx val="3"/>
              <c:layout>
                <c:manualLayout>
                  <c:x val="0.19406349807511591"/>
                  <c:y val="0.1698917523031522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B0F-45F3-93BB-954E9DA465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Planilha1!$A$2:$A$5</c:f>
              <c:strCache>
                <c:ptCount val="4"/>
                <c:pt idx="0">
                  <c:v>Ouvir música</c:v>
                </c:pt>
                <c:pt idx="1">
                  <c:v>Correr</c:v>
                </c:pt>
                <c:pt idx="2">
                  <c:v>Respiração consciente</c:v>
                </c:pt>
                <c:pt idx="3">
                  <c:v>Conversar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0F-45F3-93BB-954E9DA4653E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fld id="{DCDB2E94-714B-4AE2-8088-3F2B973D27D8}" type="datetimeFigureOut">
              <a:rPr lang="pt-BR" altLang="pt-BR"/>
              <a:pPr>
                <a:defRPr/>
              </a:pPr>
              <a:t>03/04/2019</a:t>
            </a:fld>
            <a:endParaRPr lang="pt-BR" alt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Dax" pitchFamily="50" charset="0"/>
              </a:defRPr>
            </a:lvl1pPr>
          </a:lstStyle>
          <a:p>
            <a:fld id="{084BBEF7-EA76-4FD3-BBF2-8BC64CD9CD3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fld id="{1D49A7E4-4A1E-424A-84F4-A34BE7B4844E}" type="datetimeFigureOut">
              <a:rPr lang="pt-BR" altLang="pt-BR"/>
              <a:pPr>
                <a:defRPr/>
              </a:pPr>
              <a:t>03/04/2019</a:t>
            </a:fld>
            <a:endParaRPr lang="pt-BR" alt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Clique para editar os estilos de texto mestres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Dax" pitchFamily="50" charset="0"/>
              </a:defRPr>
            </a:lvl1pPr>
          </a:lstStyle>
          <a:p>
            <a:fld id="{F69AC7FD-B396-4BE1-BF67-567633CCC64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15’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8097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38’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29945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38’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625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25’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1231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26’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0359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29’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275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31’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24246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31’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8335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31’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9727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31’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1402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31’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3549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99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/>
        </p:blipFill>
        <p:spPr bwMode="auto">
          <a:xfrm>
            <a:off x="0" y="4926775"/>
            <a:ext cx="1897039" cy="193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69" y="77723"/>
            <a:ext cx="1559922" cy="155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5D315993-157C-4500-B6B0-58CD0CFC6D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888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/>
        </p:blipFill>
        <p:spPr bwMode="auto">
          <a:xfrm>
            <a:off x="0" y="4926775"/>
            <a:ext cx="1897039" cy="193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69" y="77723"/>
            <a:ext cx="1559922" cy="155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8A14D8D7-BB60-44E0-8DD3-ECA8321FC05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1553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b="14355"/>
          <a:stretch>
            <a:fillRect/>
          </a:stretch>
        </p:blipFill>
        <p:spPr bwMode="auto">
          <a:xfrm>
            <a:off x="0" y="3476625"/>
            <a:ext cx="34067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>
            <a:fillRect/>
          </a:stretch>
        </p:blipFill>
        <p:spPr bwMode="auto">
          <a:xfrm>
            <a:off x="10131425" y="330200"/>
            <a:ext cx="20605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74613" y="109538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226256" y="3266113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4226255" y="5410588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91769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b="14355"/>
          <a:stretch/>
        </p:blipFill>
        <p:spPr bwMode="auto">
          <a:xfrm>
            <a:off x="1" y="5167312"/>
            <a:ext cx="170338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808183">
                <a:alpha val="6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/>
        </p:blipFill>
        <p:spPr bwMode="auto">
          <a:xfrm>
            <a:off x="10493026" y="0"/>
            <a:ext cx="1698973" cy="18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F8E01209-D617-456B-84BB-6AD99AA6579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764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b="14355"/>
          <a:stretch/>
        </p:blipFill>
        <p:spPr bwMode="auto">
          <a:xfrm>
            <a:off x="1" y="5167312"/>
            <a:ext cx="170338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808183">
                <a:alpha val="6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/>
        </p:blipFill>
        <p:spPr bwMode="auto">
          <a:xfrm>
            <a:off x="10493026" y="0"/>
            <a:ext cx="1698973" cy="18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2F0A9990-0E51-4AFF-9B87-F3FDDC22F5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52693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7"/>
          <a:stretch>
            <a:fillRect/>
          </a:stretch>
        </p:blipFill>
        <p:spPr bwMode="auto">
          <a:xfrm>
            <a:off x="279400" y="0"/>
            <a:ext cx="1793875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425" y="5262563"/>
            <a:ext cx="2374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780588" y="76200"/>
            <a:ext cx="2230437" cy="941388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3072444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5216919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80602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6D7D9">
                <a:alpha val="7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7"/>
          <a:stretch/>
        </p:blipFill>
        <p:spPr bwMode="auto">
          <a:xfrm>
            <a:off x="67054" y="1"/>
            <a:ext cx="1277441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5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614" y="6046892"/>
            <a:ext cx="1443478" cy="7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47388" y="144463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6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95B6D360-5201-4ABC-AF58-991A24239AE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3182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FCFCFC">
                <a:alpha val="4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6"/>
          <a:stretch/>
        </p:blipFill>
        <p:spPr bwMode="auto">
          <a:xfrm>
            <a:off x="67054" y="-1"/>
            <a:ext cx="1277441" cy="188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5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8F8F8">
                <a:alpha val="67843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614" y="6046892"/>
            <a:ext cx="1443478" cy="7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o 3"/>
          <p:cNvGrpSpPr>
            <a:grpSpLocks noChangeAspect="1"/>
          </p:cNvGrpSpPr>
          <p:nvPr userDrawn="1"/>
        </p:nvGrpSpPr>
        <p:grpSpPr bwMode="auto">
          <a:xfrm>
            <a:off x="10866438" y="152400"/>
            <a:ext cx="1117600" cy="471488"/>
            <a:chOff x="2143125" y="4614863"/>
            <a:chExt cx="3302000" cy="1393825"/>
          </a:xfrm>
        </p:grpSpPr>
        <p:grpSp>
          <p:nvGrpSpPr>
            <p:cNvPr id="9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1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6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97A08747-3B12-47FE-A14E-CEC816CE18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7460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5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35"/>
            <a:ext cx="12214609" cy="68724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CA18-C9DA-4643-B19D-8A41511A9101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1D68-9B9E-4B46-BE13-B51B4698DC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15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4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9" b="21648"/>
          <a:stretch>
            <a:fillRect/>
          </a:stretch>
        </p:blipFill>
        <p:spPr bwMode="auto">
          <a:xfrm>
            <a:off x="8707438" y="3565525"/>
            <a:ext cx="34845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558800" y="0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4"/>
          <p:cNvGrpSpPr>
            <a:grpSpLocks/>
          </p:cNvGrpSpPr>
          <p:nvPr userDrawn="1"/>
        </p:nvGrpSpPr>
        <p:grpSpPr bwMode="auto">
          <a:xfrm>
            <a:off x="2143125" y="4614863"/>
            <a:ext cx="3302000" cy="1393825"/>
            <a:chOff x="2143125" y="4614863"/>
            <a:chExt cx="3302000" cy="1393825"/>
          </a:xfrm>
        </p:grpSpPr>
        <p:grpSp>
          <p:nvGrpSpPr>
            <p:cNvPr id="8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0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076542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CA18-C9DA-4643-B19D-8A41511A9101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1D68-9B9E-4B46-BE13-B51B4698DC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4587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635F11-629D-4670-B0E7-328293F15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B84294-8AD5-411A-BA31-58E5227C0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467F8A-878B-4432-9096-08F4F4B61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167B-687F-4EFE-A78D-4EF4B56410DA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F7005E-CCB5-49F5-B3D0-0E075C9E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8B2A0C-3A74-4579-A81C-B5F782ED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792A-FE98-41FE-919C-14BEEC63B4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7865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916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3" y="6377941"/>
            <a:ext cx="2804159" cy="27916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3" y="6377941"/>
            <a:ext cx="2804159" cy="27916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944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9" b="21648"/>
          <a:stretch>
            <a:fillRect/>
          </a:stretch>
        </p:blipFill>
        <p:spPr bwMode="auto">
          <a:xfrm>
            <a:off x="8707438" y="3565525"/>
            <a:ext cx="34845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558800" y="0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809163" y="138113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42888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8333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/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rgbClr val="D1D2D4">
                <a:alpha val="72941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7" b="22406"/>
          <a:stretch/>
        </p:blipFill>
        <p:spPr bwMode="auto">
          <a:xfrm>
            <a:off x="9567081" y="4409279"/>
            <a:ext cx="2624920" cy="24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5"/>
          <p:cNvPicPr>
            <a:picLocks noChangeAspect="1"/>
          </p:cNvPicPr>
          <p:nvPr userDrawn="1"/>
        </p:nvPicPr>
        <p:blipFill>
          <a:blip r:embed="rId3">
            <a:alphaModFix amt="20000"/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" y="-124731"/>
            <a:ext cx="991560" cy="98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64850" y="174625"/>
            <a:ext cx="1135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9362867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85697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7D058974-B5F2-4B79-A43D-53CF2C3697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237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/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rgbClr val="D1D2D4">
                <a:alpha val="72941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7" b="22406"/>
          <a:stretch/>
        </p:blipFill>
        <p:spPr bwMode="auto">
          <a:xfrm>
            <a:off x="9567081" y="4409279"/>
            <a:ext cx="2624920" cy="24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FFFFFF">
                <a:alpha val="30980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/>
          <a:stretch/>
        </p:blipFill>
        <p:spPr bwMode="auto">
          <a:xfrm>
            <a:off x="74132" y="1"/>
            <a:ext cx="736765" cy="62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907713" y="142875"/>
            <a:ext cx="1117600" cy="471488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9362867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85697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AA2C3DF0-6F2A-45EE-8375-45CB3822E3F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066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9" r="17636"/>
          <a:stretch>
            <a:fillRect/>
          </a:stretch>
        </p:blipFill>
        <p:spPr bwMode="auto">
          <a:xfrm>
            <a:off x="7810500" y="0"/>
            <a:ext cx="43815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2"/>
          <a:stretch>
            <a:fillRect/>
          </a:stretch>
        </p:blipFill>
        <p:spPr bwMode="auto">
          <a:xfrm>
            <a:off x="0" y="6007100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885363" y="5824538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42888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1537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1"/>
          <a:stretch/>
        </p:blipFill>
        <p:spPr bwMode="auto">
          <a:xfrm>
            <a:off x="-1" y="6524754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D1D2D4">
                <a:alpha val="4392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458" r="17674" b="-2"/>
          <a:stretch/>
        </p:blipFill>
        <p:spPr bwMode="auto">
          <a:xfrm>
            <a:off x="9488236" y="13648"/>
            <a:ext cx="2705528" cy="261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65993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EDD59983-4526-4055-A613-0218DA62F0E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1203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1"/>
          <a:stretch/>
        </p:blipFill>
        <p:spPr bwMode="auto">
          <a:xfrm>
            <a:off x="-1" y="6524754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D1D2D4">
                <a:alpha val="4392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458" r="17674" b="-2"/>
          <a:stretch/>
        </p:blipFill>
        <p:spPr bwMode="auto">
          <a:xfrm>
            <a:off x="9488236" y="13648"/>
            <a:ext cx="2705528" cy="261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33509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C8C1A18F-344C-4C42-A23A-066EA85006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9972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>
            <a:fillRect/>
          </a:stretch>
        </p:blipFill>
        <p:spPr bwMode="auto">
          <a:xfrm>
            <a:off x="0" y="2484438"/>
            <a:ext cx="4297363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50" y="311150"/>
            <a:ext cx="19875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4"/>
          <p:cNvGrpSpPr>
            <a:grpSpLocks noChangeAspect="1"/>
          </p:cNvGrpSpPr>
          <p:nvPr userDrawn="1"/>
        </p:nvGrpSpPr>
        <p:grpSpPr bwMode="auto">
          <a:xfrm>
            <a:off x="74613" y="109538"/>
            <a:ext cx="2230437" cy="941387"/>
            <a:chOff x="2143125" y="4614863"/>
            <a:chExt cx="3302000" cy="1393825"/>
          </a:xfrm>
        </p:grpSpPr>
        <p:grpSp>
          <p:nvGrpSpPr>
            <p:cNvPr id="8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1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4935952" y="52032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Título 5"/>
          <p:cNvSpPr>
            <a:spLocks noGrp="1"/>
          </p:cNvSpPr>
          <p:nvPr>
            <p:ph type="title"/>
          </p:nvPr>
        </p:nvSpPr>
        <p:spPr>
          <a:xfrm>
            <a:off x="4935952" y="2613497"/>
            <a:ext cx="7074078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10071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31" r:id="rId18"/>
    <p:sldLayoutId id="2147483948" r:id="rId19"/>
    <p:sldLayoutId id="2147483950" r:id="rId20"/>
    <p:sldLayoutId id="2147483951" r:id="rId21"/>
    <p:sldLayoutId id="2147483952" r:id="rId2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5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5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chart" Target="../charts/char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5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66B34-5796-4CFE-A104-63DE27437E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5D88F8-68A3-463F-B515-1C8A0F2AD6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BCB3C4-0D10-4329-9A4B-7EB9014E2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264" y="-170719"/>
            <a:ext cx="12300933" cy="7048435"/>
          </a:xfrm>
          <a:prstGeom prst="rect">
            <a:avLst/>
          </a:prstGeom>
        </p:spPr>
      </p:pic>
      <p:grpSp>
        <p:nvGrpSpPr>
          <p:cNvPr id="5" name="Grupo 21">
            <a:extLst>
              <a:ext uri="{FF2B5EF4-FFF2-40B4-BE49-F238E27FC236}">
                <a16:creationId xmlns:a16="http://schemas.microsoft.com/office/drawing/2014/main" id="{FE4E7932-DBD7-48CD-A8F1-91753F9B4F34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86E3351-6CC1-408D-A335-47D92CCEEDAA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1D0DA77-D5A7-4B3B-B316-4F679741D311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58C480E-E108-4745-A9F2-7451B90B2DC3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E8C33329-A9BE-4A1F-B620-2321A21B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pic>
        <p:nvPicPr>
          <p:cNvPr id="12" name="Imagem 11" descr="frase.png">
            <a:extLst>
              <a:ext uri="{FF2B5EF4-FFF2-40B4-BE49-F238E27FC236}">
                <a16:creationId xmlns:a16="http://schemas.microsoft.com/office/drawing/2014/main" id="{7D2BA1F7-4506-4A93-BFDF-A2F062B4AA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3118" y="2756462"/>
            <a:ext cx="5633408" cy="672538"/>
          </a:xfrm>
          <a:prstGeom prst="rect">
            <a:avLst/>
          </a:prstGeom>
        </p:spPr>
      </p:pic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5489F7D-F1E9-4363-8BBE-B21AE6C30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749" y="700650"/>
            <a:ext cx="5320145" cy="177088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026C426-7289-4EFC-95FC-163433F7B320}"/>
              </a:ext>
            </a:extLst>
          </p:cNvPr>
          <p:cNvSpPr txBox="1"/>
          <p:nvPr/>
        </p:nvSpPr>
        <p:spPr>
          <a:xfrm>
            <a:off x="4337062" y="5679000"/>
            <a:ext cx="345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Inteligência Emocional</a:t>
            </a:r>
          </a:p>
        </p:txBody>
      </p:sp>
    </p:spTree>
    <p:extLst>
      <p:ext uri="{BB962C8B-B14F-4D97-AF65-F5344CB8AC3E}">
        <p14:creationId xmlns:p14="http://schemas.microsoft.com/office/powerpoint/2010/main" val="2973618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8772093-77AE-473F-9D2F-DF4A4CF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50297"/>
            <a:ext cx="12192000" cy="890162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Felicidade!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47D114E-138C-4B9F-8DFC-6CCBFC2ED486}"/>
              </a:ext>
            </a:extLst>
          </p:cNvPr>
          <p:cNvSpPr txBox="1"/>
          <p:nvPr/>
        </p:nvSpPr>
        <p:spPr>
          <a:xfrm>
            <a:off x="539982" y="3386414"/>
            <a:ext cx="11112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Ponto em comum da humanidade: </a:t>
            </a:r>
          </a:p>
          <a:p>
            <a:r>
              <a:rPr lang="pt-BR" sz="3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	</a:t>
            </a:r>
            <a:r>
              <a:rPr lang="pt-BR" sz="4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Aspirar por felicidade e bem estar. </a:t>
            </a:r>
            <a:endParaRPr lang="pt-BR" sz="3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F125420-7482-4751-A872-15FEDF66DDC9}"/>
              </a:ext>
            </a:extLst>
          </p:cNvPr>
          <p:cNvSpPr txBox="1"/>
          <p:nvPr/>
        </p:nvSpPr>
        <p:spPr>
          <a:xfrm>
            <a:off x="539982" y="5364887"/>
            <a:ext cx="868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+mn-lt"/>
              </a:rPr>
              <a:t>Podemos variar nas estratégias, mas as necessidades são comuns.</a:t>
            </a:r>
            <a:endParaRPr lang="pt-BR" sz="2400" dirty="0">
              <a:latin typeface="+mn-lt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19BCA045-51D2-443E-921C-1E7FB8BE7FC2}"/>
              </a:ext>
            </a:extLst>
          </p:cNvPr>
          <p:cNvSpPr txBox="1">
            <a:spLocks/>
          </p:cNvSpPr>
          <p:nvPr/>
        </p:nvSpPr>
        <p:spPr>
          <a:xfrm>
            <a:off x="0" y="1262280"/>
            <a:ext cx="12192000" cy="7582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0" kern="120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pt-BR" sz="4400" dirty="0">
                <a:latin typeface="+mj-lt"/>
              </a:rPr>
              <a:t>A ciência pode nos ajudar nessa busca!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57811CE-E0EC-4589-A130-34BF04C903E6}"/>
              </a:ext>
            </a:extLst>
          </p:cNvPr>
          <p:cNvSpPr/>
          <p:nvPr/>
        </p:nvSpPr>
        <p:spPr>
          <a:xfrm>
            <a:off x="9861452" y="0"/>
            <a:ext cx="2330548" cy="1267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7C8DE76-EBA5-4C86-9FED-96670D9F2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974" y="242051"/>
            <a:ext cx="1994628" cy="7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50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8772093-77AE-473F-9D2F-DF4A4CF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50297"/>
            <a:ext cx="12192000" cy="890162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Felicidade!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47D114E-138C-4B9F-8DFC-6CCBFC2ED486}"/>
              </a:ext>
            </a:extLst>
          </p:cNvPr>
          <p:cNvSpPr txBox="1"/>
          <p:nvPr/>
        </p:nvSpPr>
        <p:spPr>
          <a:xfrm>
            <a:off x="539982" y="3386414"/>
            <a:ext cx="11112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Ponto em comum da humanidade: </a:t>
            </a:r>
          </a:p>
          <a:p>
            <a:r>
              <a:rPr lang="pt-BR" sz="3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	</a:t>
            </a:r>
            <a:r>
              <a:rPr lang="pt-BR" sz="4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Aspirar por felicidade e bem estar. </a:t>
            </a:r>
            <a:endParaRPr lang="pt-BR" sz="3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19BCA045-51D2-443E-921C-1E7FB8BE7FC2}"/>
              </a:ext>
            </a:extLst>
          </p:cNvPr>
          <p:cNvSpPr txBox="1">
            <a:spLocks/>
          </p:cNvSpPr>
          <p:nvPr/>
        </p:nvSpPr>
        <p:spPr>
          <a:xfrm>
            <a:off x="0" y="1262280"/>
            <a:ext cx="12192000" cy="7582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0" kern="120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pt-BR" sz="4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A ciência pode nos ajudar nessa busca!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57811CE-E0EC-4589-A130-34BF04C903E6}"/>
              </a:ext>
            </a:extLst>
          </p:cNvPr>
          <p:cNvSpPr/>
          <p:nvPr/>
        </p:nvSpPr>
        <p:spPr>
          <a:xfrm>
            <a:off x="9861452" y="0"/>
            <a:ext cx="2330548" cy="1267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8FF4B6A-8B29-4C14-A7B9-351E73750AD9}"/>
              </a:ext>
            </a:extLst>
          </p:cNvPr>
          <p:cNvSpPr txBox="1"/>
          <p:nvPr/>
        </p:nvSpPr>
        <p:spPr>
          <a:xfrm rot="638770">
            <a:off x="8175936" y="2192485"/>
            <a:ext cx="21835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Objetivo</a:t>
            </a:r>
          </a:p>
        </p:txBody>
      </p:sp>
      <p:sp>
        <p:nvSpPr>
          <p:cNvPr id="10" name="Seta: Curva para Cima 9">
            <a:extLst>
              <a:ext uri="{FF2B5EF4-FFF2-40B4-BE49-F238E27FC236}">
                <a16:creationId xmlns:a16="http://schemas.microsoft.com/office/drawing/2014/main" id="{7F034EC8-7BBA-43D0-8D4E-4A266AEADCC7}"/>
              </a:ext>
            </a:extLst>
          </p:cNvPr>
          <p:cNvSpPr/>
          <p:nvPr/>
        </p:nvSpPr>
        <p:spPr>
          <a:xfrm rot="484899" flipH="1">
            <a:off x="6747617" y="2750908"/>
            <a:ext cx="2284704" cy="808488"/>
          </a:xfrm>
          <a:prstGeom prst="curvedUpArrow">
            <a:avLst>
              <a:gd name="adj1" fmla="val 25000"/>
              <a:gd name="adj2" fmla="val 84598"/>
              <a:gd name="adj3" fmla="val 25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pt-BR" b="1">
              <a:ln/>
              <a:solidFill>
                <a:schemeClr val="accent4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628DF1E-66E9-4875-AE48-C8F470D55300}"/>
              </a:ext>
            </a:extLst>
          </p:cNvPr>
          <p:cNvSpPr txBox="1"/>
          <p:nvPr/>
        </p:nvSpPr>
        <p:spPr>
          <a:xfrm>
            <a:off x="3853704" y="414734"/>
            <a:ext cx="2596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Estratégia:</a:t>
            </a:r>
          </a:p>
        </p:txBody>
      </p:sp>
      <p:sp>
        <p:nvSpPr>
          <p:cNvPr id="12" name="Seta: Curva para Cima 11">
            <a:extLst>
              <a:ext uri="{FF2B5EF4-FFF2-40B4-BE49-F238E27FC236}">
                <a16:creationId xmlns:a16="http://schemas.microsoft.com/office/drawing/2014/main" id="{0F44C150-EA6C-4A75-9522-B0718C8A559C}"/>
              </a:ext>
            </a:extLst>
          </p:cNvPr>
          <p:cNvSpPr/>
          <p:nvPr/>
        </p:nvSpPr>
        <p:spPr>
          <a:xfrm rot="20252642" flipH="1" flipV="1">
            <a:off x="2567881" y="523163"/>
            <a:ext cx="1295272" cy="543985"/>
          </a:xfrm>
          <a:prstGeom prst="curvedUpArrow">
            <a:avLst>
              <a:gd name="adj1" fmla="val 25000"/>
              <a:gd name="adj2" fmla="val 84598"/>
              <a:gd name="adj3" fmla="val 25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pt-BR" b="1">
              <a:ln/>
              <a:solidFill>
                <a:schemeClr val="accent4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F0F7D20-511E-4461-9130-57D8211DBDAA}"/>
              </a:ext>
            </a:extLst>
          </p:cNvPr>
          <p:cNvSpPr txBox="1"/>
          <p:nvPr/>
        </p:nvSpPr>
        <p:spPr>
          <a:xfrm>
            <a:off x="539982" y="5364887"/>
            <a:ext cx="868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Podemos variar nas estratégias, mas as necessidades são comuns.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26E53FC-791E-480B-8E83-62837ABA1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974" y="242051"/>
            <a:ext cx="1994628" cy="7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72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8772093-77AE-473F-9D2F-DF4A4CF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50297"/>
            <a:ext cx="12192000" cy="890162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Felicidade!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47D114E-138C-4B9F-8DFC-6CCBFC2ED486}"/>
              </a:ext>
            </a:extLst>
          </p:cNvPr>
          <p:cNvSpPr txBox="1"/>
          <p:nvPr/>
        </p:nvSpPr>
        <p:spPr>
          <a:xfrm>
            <a:off x="539982" y="3386414"/>
            <a:ext cx="11112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Ponto em comum da humanidade: </a:t>
            </a:r>
          </a:p>
          <a:p>
            <a:r>
              <a:rPr lang="pt-BR" sz="3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	</a:t>
            </a:r>
            <a:r>
              <a:rPr lang="pt-BR" sz="4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Aspirar por felicidade e bem estar. </a:t>
            </a:r>
            <a:endParaRPr lang="pt-BR" sz="3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19BCA045-51D2-443E-921C-1E7FB8BE7FC2}"/>
              </a:ext>
            </a:extLst>
          </p:cNvPr>
          <p:cNvSpPr txBox="1">
            <a:spLocks/>
          </p:cNvSpPr>
          <p:nvPr/>
        </p:nvSpPr>
        <p:spPr>
          <a:xfrm>
            <a:off x="0" y="1262280"/>
            <a:ext cx="12192000" cy="7582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0" kern="120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pt-BR" sz="4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A ciência pode nos ajudar nessa busca!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57811CE-E0EC-4589-A130-34BF04C903E6}"/>
              </a:ext>
            </a:extLst>
          </p:cNvPr>
          <p:cNvSpPr/>
          <p:nvPr/>
        </p:nvSpPr>
        <p:spPr>
          <a:xfrm>
            <a:off x="9861452" y="0"/>
            <a:ext cx="2330548" cy="1267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8FF4B6A-8B29-4C14-A7B9-351E73750AD9}"/>
              </a:ext>
            </a:extLst>
          </p:cNvPr>
          <p:cNvSpPr txBox="1"/>
          <p:nvPr/>
        </p:nvSpPr>
        <p:spPr>
          <a:xfrm rot="638770">
            <a:off x="8175936" y="2192485"/>
            <a:ext cx="21835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Objetivo</a:t>
            </a:r>
          </a:p>
        </p:txBody>
      </p:sp>
      <p:sp>
        <p:nvSpPr>
          <p:cNvPr id="10" name="Seta: Curva para Cima 9">
            <a:extLst>
              <a:ext uri="{FF2B5EF4-FFF2-40B4-BE49-F238E27FC236}">
                <a16:creationId xmlns:a16="http://schemas.microsoft.com/office/drawing/2014/main" id="{7F034EC8-7BBA-43D0-8D4E-4A266AEADCC7}"/>
              </a:ext>
            </a:extLst>
          </p:cNvPr>
          <p:cNvSpPr/>
          <p:nvPr/>
        </p:nvSpPr>
        <p:spPr>
          <a:xfrm rot="484899" flipH="1">
            <a:off x="6747617" y="2750908"/>
            <a:ext cx="2284704" cy="808488"/>
          </a:xfrm>
          <a:prstGeom prst="curvedUpArrow">
            <a:avLst>
              <a:gd name="adj1" fmla="val 25000"/>
              <a:gd name="adj2" fmla="val 84598"/>
              <a:gd name="adj3" fmla="val 25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pt-BR" b="1">
              <a:ln/>
              <a:solidFill>
                <a:schemeClr val="accent4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628DF1E-66E9-4875-AE48-C8F470D55300}"/>
              </a:ext>
            </a:extLst>
          </p:cNvPr>
          <p:cNvSpPr txBox="1"/>
          <p:nvPr/>
        </p:nvSpPr>
        <p:spPr>
          <a:xfrm>
            <a:off x="3853704" y="414734"/>
            <a:ext cx="2596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Estratégia:</a:t>
            </a:r>
          </a:p>
        </p:txBody>
      </p:sp>
      <p:sp>
        <p:nvSpPr>
          <p:cNvPr id="12" name="Seta: Curva para Cima 11">
            <a:extLst>
              <a:ext uri="{FF2B5EF4-FFF2-40B4-BE49-F238E27FC236}">
                <a16:creationId xmlns:a16="http://schemas.microsoft.com/office/drawing/2014/main" id="{0F44C150-EA6C-4A75-9522-B0718C8A559C}"/>
              </a:ext>
            </a:extLst>
          </p:cNvPr>
          <p:cNvSpPr/>
          <p:nvPr/>
        </p:nvSpPr>
        <p:spPr>
          <a:xfrm rot="20252642" flipH="1" flipV="1">
            <a:off x="2567881" y="523163"/>
            <a:ext cx="1295272" cy="543985"/>
          </a:xfrm>
          <a:prstGeom prst="curvedUpArrow">
            <a:avLst>
              <a:gd name="adj1" fmla="val 25000"/>
              <a:gd name="adj2" fmla="val 84598"/>
              <a:gd name="adj3" fmla="val 25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pt-BR" b="1">
              <a:ln/>
              <a:solidFill>
                <a:schemeClr val="accent4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F0F7D20-511E-4461-9130-57D8211DBDAA}"/>
              </a:ext>
            </a:extLst>
          </p:cNvPr>
          <p:cNvSpPr txBox="1"/>
          <p:nvPr/>
        </p:nvSpPr>
        <p:spPr>
          <a:xfrm>
            <a:off x="539982" y="5364887"/>
            <a:ext cx="868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Podemos variar nas estratégias, mas as necessidades são comuns.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47ECFDD-BCCF-4511-99C6-5E0F406AE241}"/>
              </a:ext>
            </a:extLst>
          </p:cNvPr>
          <p:cNvSpPr txBox="1"/>
          <p:nvPr/>
        </p:nvSpPr>
        <p:spPr>
          <a:xfrm>
            <a:off x="4316988" y="4801012"/>
            <a:ext cx="4267033" cy="138499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utilizamos </a:t>
            </a:r>
            <a:r>
              <a:rPr lang="pt-B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auto-ajuda</a:t>
            </a: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Utilizamos teorias com base em evidências empíricas.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0989A070-D9C9-40BE-B04A-19EEC7AEA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974" y="242051"/>
            <a:ext cx="1994628" cy="7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4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846" y="1497507"/>
            <a:ext cx="5304500" cy="1960245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0" y="3871829"/>
            <a:ext cx="12192000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Aumentar a felicidade e o bem estar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4E30204-6586-4AA8-B0B4-FBF96E7E4373}"/>
              </a:ext>
            </a:extLst>
          </p:cNvPr>
          <p:cNvSpPr/>
          <p:nvPr/>
        </p:nvSpPr>
        <p:spPr>
          <a:xfrm>
            <a:off x="10383090" y="5805055"/>
            <a:ext cx="1808910" cy="1052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658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Imagem relacionada">
            <a:extLst>
              <a:ext uri="{FF2B5EF4-FFF2-40B4-BE49-F238E27FC236}">
                <a16:creationId xmlns:a16="http://schemas.microsoft.com/office/drawing/2014/main" id="{CCAE2742-AD5A-4575-9345-81B6A98E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281" y="650497"/>
            <a:ext cx="1715692" cy="2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Resultado de imagem para daniel goleman inteligencia emocional">
            <a:extLst>
              <a:ext uri="{FF2B5EF4-FFF2-40B4-BE49-F238E27FC236}">
                <a16:creationId xmlns:a16="http://schemas.microsoft.com/office/drawing/2014/main" id="{D2ED0761-0099-46E7-BB59-D445AF01A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48" y="638175"/>
            <a:ext cx="1715692" cy="2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esultado de imagem para comunicaÃ§Ã£o nÃ£o violenta">
            <a:extLst>
              <a:ext uri="{FF2B5EF4-FFF2-40B4-BE49-F238E27FC236}">
                <a16:creationId xmlns:a16="http://schemas.microsoft.com/office/drawing/2014/main" id="{2C60CD6D-5FA3-42C3-866B-4AE110AE7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745" y="636670"/>
            <a:ext cx="1693067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Resultado de imagem para o jeito harvard de ser feliz grÃ¡fico">
            <a:extLst>
              <a:ext uri="{FF2B5EF4-FFF2-40B4-BE49-F238E27FC236}">
                <a16:creationId xmlns:a16="http://schemas.microsoft.com/office/drawing/2014/main" id="{B8836268-429D-4D9C-B48D-A329F92F6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670" y="3818714"/>
            <a:ext cx="1854859" cy="240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341E8B4-50F3-437C-8A85-C262F66ABC3A}"/>
              </a:ext>
            </a:extLst>
          </p:cNvPr>
          <p:cNvSpPr/>
          <p:nvPr/>
        </p:nvSpPr>
        <p:spPr>
          <a:xfrm>
            <a:off x="4885448" y="-21737"/>
            <a:ext cx="2245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+mj-lt"/>
              </a:rPr>
              <a:t>BASE TEÓRICA</a:t>
            </a:r>
          </a:p>
        </p:txBody>
      </p:sp>
      <p:pic>
        <p:nvPicPr>
          <p:cNvPr id="11266" name="Picture 2" descr="https://images-na.ssl-images-amazon.com/images/I/51dKoLyAeoL._SX354_BO1,204,203,200_.jpg">
            <a:extLst>
              <a:ext uri="{FF2B5EF4-FFF2-40B4-BE49-F238E27FC236}">
                <a16:creationId xmlns:a16="http://schemas.microsoft.com/office/drawing/2014/main" id="{7AB8EEEE-034C-450B-9C73-1675605E2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123" y="3742901"/>
            <a:ext cx="1758313" cy="246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m para livro seligman">
            <a:extLst>
              <a:ext uri="{FF2B5EF4-FFF2-40B4-BE49-F238E27FC236}">
                <a16:creationId xmlns:a16="http://schemas.microsoft.com/office/drawing/2014/main" id="{B7CFA66C-1BED-4654-AA4F-4E42F28AE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64" y="3724477"/>
            <a:ext cx="1720578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9261F5C7-1DFB-477A-AA75-ACAFEF4374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6898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987" y="476259"/>
            <a:ext cx="3611601" cy="133464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972C6AC-B1CA-4896-AA05-BFBC0E3AFF57}"/>
              </a:ext>
            </a:extLst>
          </p:cNvPr>
          <p:cNvSpPr/>
          <p:nvPr/>
        </p:nvSpPr>
        <p:spPr>
          <a:xfrm>
            <a:off x="178190" y="2493751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b="1" dirty="0">
                <a:latin typeface="+mj-lt"/>
              </a:rPr>
              <a:t>Como será a aplicação?</a:t>
            </a:r>
          </a:p>
          <a:p>
            <a:pPr marL="457200" indent="-457200" algn="ctr">
              <a:buFontTx/>
              <a:buChar char="-"/>
            </a:pPr>
            <a:r>
              <a:rPr lang="pt-BR" sz="2400" dirty="0">
                <a:latin typeface="+mj-lt"/>
              </a:rPr>
              <a:t>7 Encontros de 2h com professores.</a:t>
            </a:r>
          </a:p>
          <a:p>
            <a:pPr marL="457200" indent="-457200" algn="ctr">
              <a:buFontTx/>
              <a:buChar char="-"/>
            </a:pPr>
            <a:r>
              <a:rPr lang="pt-BR" sz="2400" dirty="0">
                <a:latin typeface="+mj-lt"/>
              </a:rPr>
              <a:t>7 Encontros de 1 aula com alunos.</a:t>
            </a:r>
          </a:p>
          <a:p>
            <a:pPr algn="ctr"/>
            <a:endParaRPr lang="pt-BR" sz="2400" dirty="0">
              <a:latin typeface="+mj-lt"/>
            </a:endParaRPr>
          </a:p>
          <a:p>
            <a:pPr algn="ctr"/>
            <a:r>
              <a:rPr lang="pt-BR" sz="2400" b="1" dirty="0">
                <a:latin typeface="+mj-lt"/>
              </a:rPr>
              <a:t>Contra partida:</a:t>
            </a:r>
          </a:p>
          <a:p>
            <a:pPr algn="ctr"/>
            <a:r>
              <a:rPr lang="pt-BR" sz="2400" dirty="0">
                <a:latin typeface="+mj-lt"/>
              </a:rPr>
              <a:t>- Executar individualmente e diariamente.</a:t>
            </a:r>
          </a:p>
          <a:p>
            <a:pPr marL="457200" indent="-457200" algn="ctr">
              <a:buFontTx/>
              <a:buChar char="-"/>
            </a:pPr>
            <a:r>
              <a:rPr lang="pt-BR" sz="2400" dirty="0">
                <a:latin typeface="+mj-lt"/>
              </a:rPr>
              <a:t>Executar projeto na sala de aula.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0004F94-5E5A-4FE1-BB11-D6B596B8D41F}"/>
              </a:ext>
            </a:extLst>
          </p:cNvPr>
          <p:cNvSpPr/>
          <p:nvPr/>
        </p:nvSpPr>
        <p:spPr>
          <a:xfrm>
            <a:off x="4456356" y="6032617"/>
            <a:ext cx="3635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dirty="0">
                <a:latin typeface="+mj-lt"/>
              </a:rPr>
              <a:t>Apoio integral do facilitador.</a:t>
            </a:r>
          </a:p>
        </p:txBody>
      </p:sp>
      <p:pic>
        <p:nvPicPr>
          <p:cNvPr id="7" name="Imagem 6" descr="Uma imagem contendo pessoa, interior, sentado, criança&#10;&#10;Descrição gerada com muito alta confiança">
            <a:extLst>
              <a:ext uri="{FF2B5EF4-FFF2-40B4-BE49-F238E27FC236}">
                <a16:creationId xmlns:a16="http://schemas.microsoft.com/office/drawing/2014/main" id="{C62B38DD-0FA6-42E5-8220-F500DCD6A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579" y="2348911"/>
            <a:ext cx="4451003" cy="296733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3084FFE-F499-45F5-AE51-1462069B5F54}"/>
              </a:ext>
            </a:extLst>
          </p:cNvPr>
          <p:cNvSpPr/>
          <p:nvPr/>
        </p:nvSpPr>
        <p:spPr>
          <a:xfrm>
            <a:off x="10383090" y="90636"/>
            <a:ext cx="1808910" cy="1052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3604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231986" y="2226757"/>
            <a:ext cx="59600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+mj-lt"/>
              </a:rPr>
              <a:t>Importante:</a:t>
            </a:r>
          </a:p>
          <a:p>
            <a:pPr algn="ctr"/>
            <a:r>
              <a:rPr lang="pt-BR" sz="2400" dirty="0">
                <a:latin typeface="+mj-lt"/>
              </a:rPr>
              <a:t>- Estamos aqui para ajudar.</a:t>
            </a:r>
          </a:p>
          <a:p>
            <a:pPr algn="ctr"/>
            <a:r>
              <a:rPr lang="pt-BR" sz="2400" dirty="0">
                <a:latin typeface="+mj-lt"/>
              </a:rPr>
              <a:t>- Estudamos alguns temas importantes, que outras escolas/ONGs gostaram, e queremos compartilhar com vocês.</a:t>
            </a:r>
          </a:p>
          <a:p>
            <a:pPr algn="ctr"/>
            <a:endParaRPr lang="pt-BR" sz="2400" dirty="0">
              <a:latin typeface="+mj-lt"/>
            </a:endParaRPr>
          </a:p>
          <a:p>
            <a:pPr algn="ctr"/>
            <a:r>
              <a:rPr lang="pt-BR" sz="2400" b="1" dirty="0">
                <a:latin typeface="+mj-lt"/>
              </a:rPr>
              <a:t>O que não viemos fazer:</a:t>
            </a:r>
          </a:p>
          <a:p>
            <a:pPr algn="ctr"/>
            <a:r>
              <a:rPr lang="pt-BR" sz="2400" dirty="0">
                <a:latin typeface="+mj-lt"/>
              </a:rPr>
              <a:t>- Cobrança.</a:t>
            </a:r>
          </a:p>
          <a:p>
            <a:pPr algn="ctr"/>
            <a:r>
              <a:rPr lang="pt-BR" sz="2400" dirty="0">
                <a:latin typeface="+mj-lt"/>
              </a:rPr>
              <a:t>- Exigências.</a:t>
            </a:r>
          </a:p>
          <a:p>
            <a:pPr marL="457200" indent="-457200" algn="ctr">
              <a:buFontTx/>
              <a:buChar char="-"/>
            </a:pPr>
            <a:endParaRPr lang="pt-BR" sz="2400" dirty="0">
              <a:latin typeface="+mj-lt"/>
            </a:endParaRPr>
          </a:p>
          <a:p>
            <a:pPr algn="ctr"/>
            <a:endParaRPr lang="pt-BR" sz="2400" dirty="0">
              <a:latin typeface="+mj-lt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987" y="476259"/>
            <a:ext cx="3611601" cy="133464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972C6AC-B1CA-4896-AA05-BFBC0E3AFF57}"/>
              </a:ext>
            </a:extLst>
          </p:cNvPr>
          <p:cNvSpPr/>
          <p:nvPr/>
        </p:nvSpPr>
        <p:spPr>
          <a:xfrm>
            <a:off x="178190" y="2493751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Como será o projeto?</a:t>
            </a:r>
          </a:p>
          <a:p>
            <a:pPr marL="457200" indent="-457200" algn="ctr">
              <a:buFontTx/>
              <a:buChar char="-"/>
            </a:pPr>
            <a:r>
              <a:rPr lang="pt-BR" sz="2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8 encontros de 2h com professores.</a:t>
            </a:r>
          </a:p>
          <a:p>
            <a:pPr marL="457200" indent="-457200" algn="ctr">
              <a:buFontTx/>
              <a:buChar char="-"/>
            </a:pPr>
            <a:r>
              <a:rPr lang="pt-BR" sz="2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8 encontros de 1 aula com alunos.</a:t>
            </a:r>
          </a:p>
          <a:p>
            <a:pPr algn="ctr"/>
            <a:endParaRPr lang="pt-BR" sz="24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Contra partida:</a:t>
            </a:r>
          </a:p>
          <a:p>
            <a:pPr algn="ctr"/>
            <a:r>
              <a:rPr lang="pt-BR" sz="2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 Executar individualmente e diariamente.</a:t>
            </a:r>
          </a:p>
          <a:p>
            <a:pPr marL="457200" indent="-457200" algn="ctr">
              <a:buFontTx/>
              <a:buChar char="-"/>
            </a:pPr>
            <a:r>
              <a:rPr lang="pt-BR" sz="2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Executar projeto na sala de aula.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0004F94-5E5A-4FE1-BB11-D6B596B8D41F}"/>
              </a:ext>
            </a:extLst>
          </p:cNvPr>
          <p:cNvSpPr/>
          <p:nvPr/>
        </p:nvSpPr>
        <p:spPr>
          <a:xfrm>
            <a:off x="4456356" y="6032617"/>
            <a:ext cx="3635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dirty="0">
                <a:latin typeface="+mj-lt"/>
              </a:rPr>
              <a:t>Apoio integral do facilitador.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F54B307-F1AB-45E8-9818-CBD59C191BE7}"/>
              </a:ext>
            </a:extLst>
          </p:cNvPr>
          <p:cNvSpPr/>
          <p:nvPr/>
        </p:nvSpPr>
        <p:spPr>
          <a:xfrm>
            <a:off x="10383090" y="90636"/>
            <a:ext cx="1808910" cy="1052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8212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DF22A9-8CEE-4897-996E-C5AA41336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138544" y="4589291"/>
            <a:ext cx="52828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A qualquer momento:</a:t>
            </a: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Liberdade total para perguntar.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E933E6C-15A1-4C95-A2A3-068D332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848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céu, árvore, natureza&#10;&#10;Descrição gerada com muito alta confiança">
            <a:extLst>
              <a:ext uri="{FF2B5EF4-FFF2-40B4-BE49-F238E27FC236}">
                <a16:creationId xmlns:a16="http://schemas.microsoft.com/office/drawing/2014/main" id="{7BB669AE-3DBB-41A0-BDD5-D2AC6A28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385978" y="382012"/>
            <a:ext cx="114200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highlight>
                  <a:srgbClr val="FFFF00"/>
                </a:highlight>
                <a:latin typeface="+mj-lt"/>
              </a:rPr>
              <a:t>Facilitador, colocar os desafios levantados anteriormente que serão discutidos no Encontro de hoje. Exemplo: </a:t>
            </a:r>
          </a:p>
          <a:p>
            <a:endParaRPr lang="pt-BR" sz="3200" dirty="0">
              <a:solidFill>
                <a:schemeClr val="bg1"/>
              </a:solidFill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Hoje discutiremos:</a:t>
            </a:r>
          </a:p>
          <a:p>
            <a:pPr marL="457200" indent="-457200"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O que fazer com alunos que não sabe lidar com a raiva ou a tristeza.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E933E6C-15A1-4C95-A2A3-068D332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9548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umaça, nuvens, céu, escuro&#10;&#10;Descrição gerada com muito alta confiança">
            <a:extLst>
              <a:ext uri="{FF2B5EF4-FFF2-40B4-BE49-F238E27FC236}">
                <a16:creationId xmlns:a16="http://schemas.microsoft.com/office/drawing/2014/main" id="{1B990434-E965-44E8-9B0A-65FFE94EF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9" b="134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A8F356B-4886-4BAC-A311-022103D96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E28C89-A1EE-4767-917E-A94FC88773A7}"/>
              </a:ext>
            </a:extLst>
          </p:cNvPr>
          <p:cNvSpPr txBox="1"/>
          <p:nvPr/>
        </p:nvSpPr>
        <p:spPr>
          <a:xfrm>
            <a:off x="433631" y="557820"/>
            <a:ext cx="5169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Inteligência Emocional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90B07FD-DA35-46FD-AD9D-8FAD9828B54F}"/>
              </a:ext>
            </a:extLst>
          </p:cNvPr>
          <p:cNvSpPr txBox="1"/>
          <p:nvPr/>
        </p:nvSpPr>
        <p:spPr>
          <a:xfrm>
            <a:off x="590843" y="1885071"/>
            <a:ext cx="625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1. O que é inteligência emocional?</a:t>
            </a:r>
          </a:p>
          <a:p>
            <a:r>
              <a:rPr lang="pt-BR" sz="2400" dirty="0">
                <a:solidFill>
                  <a:schemeClr val="bg1"/>
                </a:solidFill>
              </a:rPr>
              <a:t>2. Qual a importância da inteligência emocional?</a:t>
            </a:r>
          </a:p>
          <a:p>
            <a:r>
              <a:rPr lang="pt-BR" sz="2400" dirty="0">
                <a:solidFill>
                  <a:schemeClr val="bg1"/>
                </a:solidFill>
              </a:rPr>
              <a:t>3. Como desenvolver inteligência emocional?</a:t>
            </a:r>
          </a:p>
          <a:p>
            <a:r>
              <a:rPr lang="pt-BR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828C1926-EA89-4698-B031-43000BCA1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9797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65E43E1-424C-46E9-B54F-208BFB2D9DAA}"/>
              </a:ext>
            </a:extLst>
          </p:cNvPr>
          <p:cNvSpPr/>
          <p:nvPr/>
        </p:nvSpPr>
        <p:spPr>
          <a:xfrm>
            <a:off x="9186203" y="0"/>
            <a:ext cx="3005797" cy="1519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4A01FE7F-ABB3-4240-BBBF-81A39B916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8086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OBRIGADO!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D4F85E-79F9-4797-8498-894D30484E00}"/>
              </a:ext>
            </a:extLst>
          </p:cNvPr>
          <p:cNvSpPr txBox="1"/>
          <p:nvPr/>
        </p:nvSpPr>
        <p:spPr>
          <a:xfrm>
            <a:off x="1334183" y="3410925"/>
            <a:ext cx="6382657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Cada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um de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vocês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Direção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coordenação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Professores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todos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funcionários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368E5C-72CE-4DEC-958D-2C573A2A4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669" y="264137"/>
            <a:ext cx="2757055" cy="10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22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céu&#10;&#10;Descrição gerada com muito alta confiança">
            <a:extLst>
              <a:ext uri="{FF2B5EF4-FFF2-40B4-BE49-F238E27FC236}">
                <a16:creationId xmlns:a16="http://schemas.microsoft.com/office/drawing/2014/main" id="{37F263F7-F791-40F4-802E-959B9D3D6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57"/>
          <a:stretch/>
        </p:blipFill>
        <p:spPr>
          <a:xfrm>
            <a:off x="-6260" y="10327"/>
            <a:ext cx="12198259" cy="687517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D93D12E-A00E-416A-B80B-E91EC8437014}"/>
              </a:ext>
            </a:extLst>
          </p:cNvPr>
          <p:cNvSpPr/>
          <p:nvPr/>
        </p:nvSpPr>
        <p:spPr>
          <a:xfrm>
            <a:off x="94748" y="0"/>
            <a:ext cx="3411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O que é inteligência emocional?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EF4CDB09-1BD9-46A0-846F-970A5471C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2805" y="2189982"/>
            <a:ext cx="554012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Viver envolve sentir todas as emoções!</a:t>
            </a:r>
          </a:p>
        </p:txBody>
      </p:sp>
      <p:grpSp>
        <p:nvGrpSpPr>
          <p:cNvPr id="7" name="Grupo 70">
            <a:extLst>
              <a:ext uri="{FF2B5EF4-FFF2-40B4-BE49-F238E27FC236}">
                <a16:creationId xmlns:a16="http://schemas.microsoft.com/office/drawing/2014/main" id="{5EEB37AD-0E22-4E68-A7B7-2864CDB92617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5020D22-459E-4E4A-8F3E-46BD1F362E18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E8487E8-38D2-4149-AE3A-55C16CF3DAFE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28DDC081-BD3B-473D-8615-BF422DC13E6E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B2FC983-C2B5-4451-86CE-799241290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4" name="Rectangle 4">
            <a:extLst>
              <a:ext uri="{FF2B5EF4-FFF2-40B4-BE49-F238E27FC236}">
                <a16:creationId xmlns:a16="http://schemas.microsoft.com/office/drawing/2014/main" id="{E53D2541-016A-4780-9AB1-DE92A7DC7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258" y="1102260"/>
            <a:ext cx="7987222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pt-PT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Principal desafio da sociedade contemporânea: r</a:t>
            </a:r>
            <a:r>
              <a:rPr kumimoji="0" lang="pt-PT" altLang="pt-BR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esgatar o valor da vida e a vontade de viver.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7AED880-E00F-4DDC-9E56-05F95FA7E1D7}"/>
              </a:ext>
            </a:extLst>
          </p:cNvPr>
          <p:cNvSpPr/>
          <p:nvPr/>
        </p:nvSpPr>
        <p:spPr>
          <a:xfrm>
            <a:off x="164952" y="4320989"/>
            <a:ext cx="904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PT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“É preciso que a simples experiência da vida, em si mesma, seja capaz de nos seduzir”</a:t>
            </a:r>
          </a:p>
          <a:p>
            <a:pPr lvl="0" algn="ctr"/>
            <a:r>
              <a:rPr lang="pt-PT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“Mais do que um ser que pensa, o ser humano é um ser que sente, e tem muita dificuldade de expressar e elaborar esses sentimentos”</a:t>
            </a:r>
          </a:p>
          <a:p>
            <a:pPr algn="ctr"/>
            <a:r>
              <a:rPr lang="pt-PT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(Viviane Mosé)</a:t>
            </a:r>
          </a:p>
        </p:txBody>
      </p:sp>
      <p:pic>
        <p:nvPicPr>
          <p:cNvPr id="1028" name="Picture 4" descr="Resultado de imagem para viviane mosÃ©">
            <a:extLst>
              <a:ext uri="{FF2B5EF4-FFF2-40B4-BE49-F238E27FC236}">
                <a16:creationId xmlns:a16="http://schemas.microsoft.com/office/drawing/2014/main" id="{B8314F3F-7968-4977-BAF5-47B727C29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57"/>
          <a:stretch/>
        </p:blipFill>
        <p:spPr bwMode="auto">
          <a:xfrm>
            <a:off x="9446180" y="3811956"/>
            <a:ext cx="2208399" cy="23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B9F103D5-57B6-4E15-848A-C543A7F0C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2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céu&#10;&#10;Descrição gerada com muito alta confiança">
            <a:extLst>
              <a:ext uri="{FF2B5EF4-FFF2-40B4-BE49-F238E27FC236}">
                <a16:creationId xmlns:a16="http://schemas.microsoft.com/office/drawing/2014/main" id="{37F263F7-F791-40F4-802E-959B9D3D6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57"/>
          <a:stretch/>
        </p:blipFill>
        <p:spPr>
          <a:xfrm>
            <a:off x="-6260" y="-3528"/>
            <a:ext cx="12198259" cy="687517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D93D12E-A00E-416A-B80B-E91EC8437014}"/>
              </a:ext>
            </a:extLst>
          </p:cNvPr>
          <p:cNvSpPr/>
          <p:nvPr/>
        </p:nvSpPr>
        <p:spPr>
          <a:xfrm>
            <a:off x="94748" y="0"/>
            <a:ext cx="3411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O que é inteligência emocional?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F2515C24-BD52-4ED0-9323-1147E04ED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952" y="1506311"/>
            <a:ext cx="5810864" cy="18466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Aspectos fundamentais: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pt-PT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Autoconsciência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pt-PT" altLang="pt-BR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Autocontrole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pt-PT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Consciência social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pt-PT" altLang="pt-BR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Habilidade de gerenciar relacionamentos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EF4CDB09-1BD9-46A0-846F-970A5471C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937" y="4882563"/>
            <a:ext cx="10005863" cy="73866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Pessoas emocionalmente competentes: conhecem e lidam bem com os próprios sentimentos, entendem e levam em consideração os sentimentos do outro.</a:t>
            </a:r>
          </a:p>
        </p:txBody>
      </p:sp>
      <p:grpSp>
        <p:nvGrpSpPr>
          <p:cNvPr id="7" name="Grupo 70">
            <a:extLst>
              <a:ext uri="{FF2B5EF4-FFF2-40B4-BE49-F238E27FC236}">
                <a16:creationId xmlns:a16="http://schemas.microsoft.com/office/drawing/2014/main" id="{5EEB37AD-0E22-4E68-A7B7-2864CDB92617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5020D22-459E-4E4A-8F3E-46BD1F362E18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E8487E8-38D2-4149-AE3A-55C16CF3DAFE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28DDC081-BD3B-473D-8615-BF422DC13E6E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B2FC983-C2B5-4451-86CE-799241290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pic>
        <p:nvPicPr>
          <p:cNvPr id="10244" name="Picture 4" descr="Resultado de imagem para daniel goleman">
            <a:extLst>
              <a:ext uri="{FF2B5EF4-FFF2-40B4-BE49-F238E27FC236}">
                <a16:creationId xmlns:a16="http://schemas.microsoft.com/office/drawing/2014/main" id="{A3A1769E-3259-47A6-AF1D-7D561B77F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692" y="1506311"/>
            <a:ext cx="2467671" cy="185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1B7FAAC-76E7-4571-990D-4C2F49677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9532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ao ar livre, céu&#10;&#10;Descrição gerada com muito alta confiança">
            <a:extLst>
              <a:ext uri="{FF2B5EF4-FFF2-40B4-BE49-F238E27FC236}">
                <a16:creationId xmlns:a16="http://schemas.microsoft.com/office/drawing/2014/main" id="{555C2681-3CE0-421E-888C-B142BFD89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57"/>
          <a:stretch/>
        </p:blipFill>
        <p:spPr>
          <a:xfrm>
            <a:off x="-6260" y="-3528"/>
            <a:ext cx="12198259" cy="687517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D93D12E-A00E-416A-B80B-E91EC8437014}"/>
              </a:ext>
            </a:extLst>
          </p:cNvPr>
          <p:cNvSpPr/>
          <p:nvPr/>
        </p:nvSpPr>
        <p:spPr>
          <a:xfrm>
            <a:off x="94748" y="0"/>
            <a:ext cx="3411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O que é inteligência emocional?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F2515C24-BD52-4ED0-9323-1147E04ED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9140" y="1885446"/>
            <a:ext cx="9527458" cy="301621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+mj-lt"/>
              </a:rPr>
              <a:t>Etapas:</a:t>
            </a:r>
          </a:p>
          <a:p>
            <a:r>
              <a:rPr lang="pt-BR" sz="2800" dirty="0">
                <a:solidFill>
                  <a:schemeClr val="bg1"/>
                </a:solidFill>
                <a:latin typeface="+mj-lt"/>
              </a:rPr>
              <a:t>	1- Ouvir o corpo.</a:t>
            </a:r>
          </a:p>
          <a:p>
            <a:r>
              <a:rPr lang="pt-BR" sz="2800" dirty="0">
                <a:solidFill>
                  <a:schemeClr val="bg1"/>
                </a:solidFill>
                <a:latin typeface="+mj-lt"/>
              </a:rPr>
              <a:t>	2- Nomear o sentimento (ampliar repertório).</a:t>
            </a:r>
          </a:p>
          <a:p>
            <a:r>
              <a:rPr lang="pt-BR" sz="2800" dirty="0">
                <a:solidFill>
                  <a:schemeClr val="bg1"/>
                </a:solidFill>
                <a:latin typeface="+mj-lt"/>
              </a:rPr>
              <a:t>	3- Medir a intensidade.</a:t>
            </a:r>
          </a:p>
          <a:p>
            <a:r>
              <a:rPr lang="pt-BR" sz="2800" dirty="0">
                <a:solidFill>
                  <a:schemeClr val="bg1"/>
                </a:solidFill>
                <a:latin typeface="+mj-lt"/>
              </a:rPr>
              <a:t>	4- Acolher e agir com consciência.</a:t>
            </a:r>
          </a:p>
          <a:p>
            <a:r>
              <a:rPr lang="pt-BR" sz="2800" dirty="0">
                <a:solidFill>
                  <a:schemeClr val="bg1"/>
                </a:solidFill>
                <a:latin typeface="+mj-lt"/>
              </a:rPr>
              <a:t>	5 - Identificar pistas não verbais de como outra pessoa se sente e agir conscientemente.</a:t>
            </a:r>
            <a:endParaRPr kumimoji="0" lang="pt-PT" altLang="pt-B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" name="Grupo 70">
            <a:extLst>
              <a:ext uri="{FF2B5EF4-FFF2-40B4-BE49-F238E27FC236}">
                <a16:creationId xmlns:a16="http://schemas.microsoft.com/office/drawing/2014/main" id="{E4BBD788-7633-4863-AB0E-BF96A1B1E43B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FB8A435-FB4C-4848-96D1-2AD6E00D4814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789E087-5046-4DA6-A7FD-0644DF7CF9B3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19063E1-56CC-4758-9ADE-8120041FE51D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E0F246B9-3396-43F3-B76E-134A89EC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pic>
        <p:nvPicPr>
          <p:cNvPr id="11" name="Imagem 10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5321BA13-DC59-4F53-89E4-05ED41BF0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244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m 69"/>
          <p:cNvPicPr>
            <a:picLocks noChangeAspect="1"/>
          </p:cNvPicPr>
          <p:nvPr/>
        </p:nvPicPr>
        <p:blipFill rotWithShape="1">
          <a:blip r:embed="rId2"/>
          <a:srcRect l="22353" t="11059" r="6763"/>
          <a:stretch/>
        </p:blipFill>
        <p:spPr>
          <a:xfrm>
            <a:off x="1" y="-15766"/>
            <a:ext cx="12256382" cy="7709338"/>
          </a:xfrm>
          <a:prstGeom prst="rect">
            <a:avLst/>
          </a:prstGeom>
        </p:spPr>
      </p:pic>
      <p:grpSp>
        <p:nvGrpSpPr>
          <p:cNvPr id="71" name="Grupo 70"/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72" name="Retângulo 71"/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Retângulo 72"/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Retângulo 73"/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5" name="Imagem 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9F533CF8-F344-4A26-94C6-7630C9B9B7E3}"/>
              </a:ext>
            </a:extLst>
          </p:cNvPr>
          <p:cNvSpPr/>
          <p:nvPr/>
        </p:nvSpPr>
        <p:spPr>
          <a:xfrm>
            <a:off x="502711" y="1420837"/>
            <a:ext cx="9290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+mj-lt"/>
              </a:rPr>
              <a:t>2. Qual a importância da inteligência emocional?</a:t>
            </a:r>
          </a:p>
        </p:txBody>
      </p:sp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B300C662-EC3F-424F-9F68-BA4168F15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3772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m 69"/>
          <p:cNvPicPr>
            <a:picLocks noChangeAspect="1"/>
          </p:cNvPicPr>
          <p:nvPr/>
        </p:nvPicPr>
        <p:blipFill rotWithShape="1">
          <a:blip r:embed="rId2"/>
          <a:srcRect l="22353" t="11059" r="7136"/>
          <a:stretch/>
        </p:blipFill>
        <p:spPr>
          <a:xfrm>
            <a:off x="1" y="-15766"/>
            <a:ext cx="12192000" cy="7709338"/>
          </a:xfrm>
          <a:prstGeom prst="rect">
            <a:avLst/>
          </a:prstGeom>
        </p:spPr>
      </p:pic>
      <p:grpSp>
        <p:nvGrpSpPr>
          <p:cNvPr id="71" name="Grupo 70"/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72" name="Retângulo 71"/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Retângulo 72"/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Retângulo 73"/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5" name="Imagem 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A358990D-37AF-44AF-994D-A19B5C1B0121}"/>
              </a:ext>
            </a:extLst>
          </p:cNvPr>
          <p:cNvSpPr/>
          <p:nvPr/>
        </p:nvSpPr>
        <p:spPr>
          <a:xfrm>
            <a:off x="94747" y="433650"/>
            <a:ext cx="12097253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000" indent="-540000">
              <a:buSzPct val="50000"/>
              <a:buFont typeface="Wingdings" panose="05000000000000000000" pitchFamily="2" charset="2"/>
              <a:buChar char="ü"/>
            </a:pPr>
            <a:r>
              <a:rPr lang="pt-BR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000" b="1" dirty="0">
                <a:solidFill>
                  <a:srgbClr val="FFFF00"/>
                </a:solidFill>
                <a:latin typeface="+mj-lt"/>
              </a:rPr>
              <a:t>65%</a:t>
            </a:r>
            <a:r>
              <a:rPr lang="pt-BR" sz="25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3000" dirty="0">
                <a:solidFill>
                  <a:schemeClr val="bg1"/>
                </a:solidFill>
                <a:latin typeface="+mj-lt"/>
              </a:rPr>
              <a:t>das crianças devem trabalhar em empregos que </a:t>
            </a:r>
            <a:r>
              <a:rPr lang="pt-BR" sz="4000" b="1" dirty="0">
                <a:solidFill>
                  <a:srgbClr val="FFFF00"/>
                </a:solidFill>
                <a:latin typeface="+mj-lt"/>
              </a:rPr>
              <a:t>ainda não existem.</a:t>
            </a:r>
            <a:r>
              <a:rPr lang="pt-BR" sz="3000" dirty="0">
                <a:solidFill>
                  <a:schemeClr val="bg1"/>
                </a:solidFill>
                <a:latin typeface="+mj-lt"/>
              </a:rPr>
              <a:t>*</a:t>
            </a:r>
          </a:p>
          <a:p>
            <a:pPr marL="468000" indent="-540000">
              <a:buSzPct val="50000"/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+mj-lt"/>
              </a:rPr>
              <a:t>Uma das habilidades mais demandadas até 2020 será a </a:t>
            </a:r>
          </a:p>
          <a:p>
            <a:pPr>
              <a:buSzPct val="50000"/>
            </a:pPr>
            <a:r>
              <a:rPr lang="pt-BR" sz="4000" b="1" dirty="0">
                <a:solidFill>
                  <a:srgbClr val="FFFF00"/>
                </a:solidFill>
                <a:latin typeface="+mj-lt"/>
              </a:rPr>
              <a:t>gestão das emoções</a:t>
            </a:r>
            <a:r>
              <a:rPr lang="pt-BR" sz="4000" dirty="0">
                <a:solidFill>
                  <a:srgbClr val="FFFF00"/>
                </a:solidFill>
                <a:latin typeface="+mj-lt"/>
              </a:rPr>
              <a:t>.</a:t>
            </a:r>
            <a:r>
              <a:rPr lang="pt-BR" sz="3000" dirty="0">
                <a:solidFill>
                  <a:schemeClr val="bg1"/>
                </a:solidFill>
                <a:latin typeface="+mj-lt"/>
              </a:rPr>
              <a:t>*</a:t>
            </a:r>
          </a:p>
          <a:p>
            <a:pPr>
              <a:buSzPct val="50000"/>
            </a:pPr>
            <a:endParaRPr lang="pt-BR" sz="2000" b="1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+mj-lt"/>
              </a:rPr>
              <a:t>A depressão será de longe a principal causa de </a:t>
            </a:r>
          </a:p>
          <a:p>
            <a:r>
              <a:rPr lang="pt-BR" sz="4000" b="1" dirty="0">
                <a:solidFill>
                  <a:srgbClr val="FFFF00"/>
                </a:solidFill>
                <a:latin typeface="+mj-lt"/>
              </a:rPr>
              <a:t>problemas de saúde e incapacidade </a:t>
            </a:r>
          </a:p>
          <a:p>
            <a:r>
              <a:rPr lang="pt-BR" sz="3000" dirty="0">
                <a:solidFill>
                  <a:schemeClr val="bg1"/>
                </a:solidFill>
                <a:latin typeface="+mj-lt"/>
              </a:rPr>
              <a:t>em todo o mundo.**</a:t>
            </a:r>
            <a:endParaRPr lang="pt-BR" sz="2500" dirty="0">
              <a:solidFill>
                <a:schemeClr val="bg1"/>
              </a:solidFill>
              <a:latin typeface="+mj-lt"/>
            </a:endParaRPr>
          </a:p>
          <a:p>
            <a:endParaRPr lang="pt-BR" sz="5000" b="1" dirty="0">
              <a:solidFill>
                <a:srgbClr val="FFFF00"/>
              </a:solidFill>
              <a:latin typeface="+mj-lt"/>
            </a:endParaRPr>
          </a:p>
          <a:p>
            <a:endParaRPr lang="pt-BR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58412" y="5412161"/>
            <a:ext cx="5837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1600" dirty="0">
                <a:solidFill>
                  <a:schemeClr val="bg1"/>
                </a:solidFill>
                <a:latin typeface="+mj-lt"/>
              </a:rPr>
              <a:t>* Fórum Econômico Mundial 2016.</a:t>
            </a:r>
          </a:p>
          <a:p>
            <a:pPr fontAlgn="base"/>
            <a:r>
              <a:rPr lang="pt-BR" sz="1600" dirty="0">
                <a:solidFill>
                  <a:schemeClr val="bg1"/>
                </a:solidFill>
                <a:latin typeface="+mj-lt"/>
              </a:rPr>
              <a:t>** OMS 2017.</a:t>
            </a:r>
          </a:p>
          <a:p>
            <a:endParaRPr lang="pt-BR" sz="1600" dirty="0">
              <a:latin typeface="+mj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F533CF8-F344-4A26-94C6-7630C9B9B7E3}"/>
              </a:ext>
            </a:extLst>
          </p:cNvPr>
          <p:cNvSpPr/>
          <p:nvPr/>
        </p:nvSpPr>
        <p:spPr>
          <a:xfrm>
            <a:off x="94748" y="0"/>
            <a:ext cx="4750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2. Qual a importância da inteligência emocional?</a:t>
            </a:r>
          </a:p>
        </p:txBody>
      </p:sp>
      <p:pic>
        <p:nvPicPr>
          <p:cNvPr id="11" name="Imagem 10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4DC412C-A280-4358-BE53-F0CD829C1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622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iceberg">
            <a:extLst>
              <a:ext uri="{FF2B5EF4-FFF2-40B4-BE49-F238E27FC236}">
                <a16:creationId xmlns:a16="http://schemas.microsoft.com/office/drawing/2014/main" id="{FBE4ECF0-DA35-4BE2-BCAA-466E42E71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" b="104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7F7FAFB-95D2-47A8-8321-D7F28028789E}"/>
              </a:ext>
            </a:extLst>
          </p:cNvPr>
          <p:cNvSpPr txBox="1"/>
          <p:nvPr/>
        </p:nvSpPr>
        <p:spPr>
          <a:xfrm>
            <a:off x="4997670" y="2788288"/>
            <a:ext cx="3469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Problemas emocionais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091DE7F-B69B-45D1-9DE8-33D21C6EB06E}"/>
              </a:ext>
            </a:extLst>
          </p:cNvPr>
          <p:cNvSpPr txBox="1"/>
          <p:nvPr/>
        </p:nvSpPr>
        <p:spPr>
          <a:xfrm>
            <a:off x="4194838" y="369332"/>
            <a:ext cx="4415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/>
              <a:t>Dificuldade de aprendizagem</a:t>
            </a:r>
          </a:p>
        </p:txBody>
      </p:sp>
      <p:pic>
        <p:nvPicPr>
          <p:cNvPr id="6" name="Imagem 5" descr="Uma imagem contendo pessoa, homem, escuro, gravata&#10;&#10;Descrição gerada com muito alta confiança">
            <a:extLst>
              <a:ext uri="{FF2B5EF4-FFF2-40B4-BE49-F238E27FC236}">
                <a16:creationId xmlns:a16="http://schemas.microsoft.com/office/drawing/2014/main" id="{A03CD12B-291C-4FB0-9D84-8337C2548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6"/>
          <a:stretch/>
        </p:blipFill>
        <p:spPr>
          <a:xfrm>
            <a:off x="8329258" y="3484389"/>
            <a:ext cx="3470765" cy="263643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7E358DB-6B4E-44C8-B744-583A1FF00ED0}"/>
              </a:ext>
            </a:extLst>
          </p:cNvPr>
          <p:cNvSpPr/>
          <p:nvPr/>
        </p:nvSpPr>
        <p:spPr>
          <a:xfrm>
            <a:off x="94748" y="0"/>
            <a:ext cx="4750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2. Qual a importância da inteligência emocional?</a:t>
            </a:r>
          </a:p>
        </p:txBody>
      </p:sp>
      <p:grpSp>
        <p:nvGrpSpPr>
          <p:cNvPr id="10" name="Grupo 8">
            <a:extLst>
              <a:ext uri="{FF2B5EF4-FFF2-40B4-BE49-F238E27FC236}">
                <a16:creationId xmlns:a16="http://schemas.microsoft.com/office/drawing/2014/main" id="{75AB6FB3-3878-4099-9DB5-131BFBCB1C0C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8EA615A-2660-4B53-B709-7DE5FA4A904F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B1E68B9-E6FF-4251-9F81-91AA91D302AB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64FF3A6-2144-41B0-A5E9-131065F6CD66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878C53E9-F348-4D95-9218-B0E6498B9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137189B-53FB-400C-8FFB-02312E88F451}"/>
              </a:ext>
            </a:extLst>
          </p:cNvPr>
          <p:cNvSpPr txBox="1"/>
          <p:nvPr/>
        </p:nvSpPr>
        <p:spPr>
          <a:xfrm>
            <a:off x="1742648" y="4475966"/>
            <a:ext cx="2799299" cy="1200329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Necessidade de se sentir aceito e importante.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DD2B94B-D1CA-4B2E-B76F-FCF76D62369F}"/>
              </a:ext>
            </a:extLst>
          </p:cNvPr>
          <p:cNvSpPr/>
          <p:nvPr/>
        </p:nvSpPr>
        <p:spPr>
          <a:xfrm>
            <a:off x="4417256" y="739401"/>
            <a:ext cx="4630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/>
              <a:t>Problemas de comportamento</a:t>
            </a:r>
          </a:p>
        </p:txBody>
      </p:sp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0BB0526D-8F42-4B52-95A6-661562988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7313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iceberg">
            <a:extLst>
              <a:ext uri="{FF2B5EF4-FFF2-40B4-BE49-F238E27FC236}">
                <a16:creationId xmlns:a16="http://schemas.microsoft.com/office/drawing/2014/main" id="{FBE4ECF0-DA35-4BE2-BCAA-466E42E71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" b="104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7F7FAFB-95D2-47A8-8321-D7F28028789E}"/>
              </a:ext>
            </a:extLst>
          </p:cNvPr>
          <p:cNvSpPr txBox="1"/>
          <p:nvPr/>
        </p:nvSpPr>
        <p:spPr>
          <a:xfrm>
            <a:off x="4997670" y="2788288"/>
            <a:ext cx="3469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Problemas emocionais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091DE7F-B69B-45D1-9DE8-33D21C6EB06E}"/>
              </a:ext>
            </a:extLst>
          </p:cNvPr>
          <p:cNvSpPr txBox="1"/>
          <p:nvPr/>
        </p:nvSpPr>
        <p:spPr>
          <a:xfrm>
            <a:off x="4194838" y="369332"/>
            <a:ext cx="4415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Dificuldade de aprendizagem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7E358DB-6B4E-44C8-B744-583A1FF00ED0}"/>
              </a:ext>
            </a:extLst>
          </p:cNvPr>
          <p:cNvSpPr/>
          <p:nvPr/>
        </p:nvSpPr>
        <p:spPr>
          <a:xfrm>
            <a:off x="94748" y="0"/>
            <a:ext cx="4750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2. Qual a importância da inteligência emocional?</a:t>
            </a:r>
          </a:p>
        </p:txBody>
      </p:sp>
      <p:grpSp>
        <p:nvGrpSpPr>
          <p:cNvPr id="10" name="Grupo 8">
            <a:extLst>
              <a:ext uri="{FF2B5EF4-FFF2-40B4-BE49-F238E27FC236}">
                <a16:creationId xmlns:a16="http://schemas.microsoft.com/office/drawing/2014/main" id="{75AB6FB3-3878-4099-9DB5-131BFBCB1C0C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8EA615A-2660-4B53-B709-7DE5FA4A904F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B1E68B9-E6FF-4251-9F81-91AA91D302AB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64FF3A6-2144-41B0-A5E9-131065F6CD66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878C53E9-F348-4D95-9218-B0E6498B9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137189B-53FB-400C-8FFB-02312E88F451}"/>
              </a:ext>
            </a:extLst>
          </p:cNvPr>
          <p:cNvSpPr txBox="1"/>
          <p:nvPr/>
        </p:nvSpPr>
        <p:spPr>
          <a:xfrm>
            <a:off x="1742648" y="4475966"/>
            <a:ext cx="2799299" cy="1200329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Necessidade de se sentir aceito e importante.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DD2B94B-D1CA-4B2E-B76F-FCF76D62369F}"/>
              </a:ext>
            </a:extLst>
          </p:cNvPr>
          <p:cNvSpPr/>
          <p:nvPr/>
        </p:nvSpPr>
        <p:spPr>
          <a:xfrm>
            <a:off x="4417256" y="739401"/>
            <a:ext cx="4630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Problemas de comportamento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EE9FBAD-765C-4C49-A6B7-3A062795B70F}"/>
              </a:ext>
            </a:extLst>
          </p:cNvPr>
          <p:cNvSpPr txBox="1"/>
          <p:nvPr/>
        </p:nvSpPr>
        <p:spPr>
          <a:xfrm>
            <a:off x="5312856" y="3547530"/>
            <a:ext cx="580742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+mj-lt"/>
              </a:rPr>
              <a:t>Não significa satisfazer todos os desejos.</a:t>
            </a:r>
          </a:p>
          <a:p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</a:rPr>
              <a:t>-&gt; Ser escutado e respeitado.</a:t>
            </a:r>
          </a:p>
          <a:p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</a:rPr>
              <a:t>Exemplos:</a:t>
            </a:r>
          </a:p>
          <a:p>
            <a:r>
              <a:rPr lang="pt-BR" sz="2400" dirty="0">
                <a:latin typeface="+mj-lt"/>
              </a:rPr>
              <a:t>Fazer algo para chamar a atenção dos colega.</a:t>
            </a:r>
          </a:p>
          <a:p>
            <a:r>
              <a:rPr lang="pt-BR" sz="2400" dirty="0">
                <a:latin typeface="+mj-lt"/>
              </a:rPr>
              <a:t>Gostar de determinadas músicas / desenhos.</a:t>
            </a:r>
          </a:p>
          <a:p>
            <a:r>
              <a:rPr lang="pt-BR" sz="2400" dirty="0">
                <a:latin typeface="+mj-lt"/>
              </a:rPr>
              <a:t>Modo de vestir.</a:t>
            </a:r>
          </a:p>
        </p:txBody>
      </p:sp>
      <p:sp>
        <p:nvSpPr>
          <p:cNvPr id="5" name="Chave Esquerda 4">
            <a:extLst>
              <a:ext uri="{FF2B5EF4-FFF2-40B4-BE49-F238E27FC236}">
                <a16:creationId xmlns:a16="http://schemas.microsoft.com/office/drawing/2014/main" id="{A4D17009-F0C7-401D-B472-01BB48088615}"/>
              </a:ext>
            </a:extLst>
          </p:cNvPr>
          <p:cNvSpPr/>
          <p:nvPr/>
        </p:nvSpPr>
        <p:spPr>
          <a:xfrm>
            <a:off x="4845023" y="3429000"/>
            <a:ext cx="569712" cy="320436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02342940-4620-4C37-AFD7-7B737F741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691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iceberg">
            <a:extLst>
              <a:ext uri="{FF2B5EF4-FFF2-40B4-BE49-F238E27FC236}">
                <a16:creationId xmlns:a16="http://schemas.microsoft.com/office/drawing/2014/main" id="{FBE4ECF0-DA35-4BE2-BCAA-466E42E71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" b="104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7E358DB-6B4E-44C8-B744-583A1FF00ED0}"/>
              </a:ext>
            </a:extLst>
          </p:cNvPr>
          <p:cNvSpPr/>
          <p:nvPr/>
        </p:nvSpPr>
        <p:spPr>
          <a:xfrm>
            <a:off x="94748" y="0"/>
            <a:ext cx="4750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2. Qual a importância da inteligência emocional?</a:t>
            </a:r>
          </a:p>
        </p:txBody>
      </p:sp>
      <p:grpSp>
        <p:nvGrpSpPr>
          <p:cNvPr id="10" name="Grupo 8">
            <a:extLst>
              <a:ext uri="{FF2B5EF4-FFF2-40B4-BE49-F238E27FC236}">
                <a16:creationId xmlns:a16="http://schemas.microsoft.com/office/drawing/2014/main" id="{75AB6FB3-3878-4099-9DB5-131BFBCB1C0C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8EA615A-2660-4B53-B709-7DE5FA4A904F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B1E68B9-E6FF-4251-9F81-91AA91D302AB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64FF3A6-2144-41B0-A5E9-131065F6CD66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878C53E9-F348-4D95-9218-B0E6498B9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24" name="Retângulo 23">
            <a:extLst>
              <a:ext uri="{FF2B5EF4-FFF2-40B4-BE49-F238E27FC236}">
                <a16:creationId xmlns:a16="http://schemas.microsoft.com/office/drawing/2014/main" id="{26C01E20-CD16-4DF1-81C1-43983C897565}"/>
              </a:ext>
            </a:extLst>
          </p:cNvPr>
          <p:cNvSpPr/>
          <p:nvPr/>
        </p:nvSpPr>
        <p:spPr>
          <a:xfrm>
            <a:off x="5022166" y="2247191"/>
            <a:ext cx="6664504" cy="334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000" b="1" dirty="0">
                <a:latin typeface="+mj-lt"/>
                <a:ea typeface="Calibri" panose="020F0502020204030204" pitchFamily="34" charset="0"/>
              </a:rPr>
              <a:t>71% </a:t>
            </a:r>
            <a:r>
              <a:rPr lang="pt-BR" sz="2000" dirty="0">
                <a:latin typeface="+mj-lt"/>
                <a:ea typeface="Calibri" panose="020F0502020204030204" pitchFamily="34" charset="0"/>
              </a:rPr>
              <a:t>dos estudantes têm </a:t>
            </a:r>
            <a:r>
              <a:rPr lang="pt-BR" sz="2000" b="1" dirty="0">
                <a:latin typeface="+mj-lt"/>
                <a:ea typeface="Calibri" panose="020F0502020204030204" pitchFamily="34" charset="0"/>
              </a:rPr>
              <a:t>dificuldades em habilidades sociais</a:t>
            </a:r>
            <a:r>
              <a:rPr lang="pt-BR" sz="2000" dirty="0">
                <a:latin typeface="+mj-lt"/>
                <a:ea typeface="Calibri" panose="020F0502020204030204" pitchFamily="34" charset="0"/>
              </a:rPr>
              <a:t>, como empatia e resolução de conflitos</a:t>
            </a:r>
            <a:r>
              <a:rPr lang="pt-BR" sz="2000" b="1" dirty="0">
                <a:latin typeface="+mj-lt"/>
                <a:ea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000" b="1" dirty="0">
                <a:latin typeface="+mj-lt"/>
                <a:ea typeface="Calibri" panose="020F0502020204030204" pitchFamily="34" charset="0"/>
              </a:rPr>
              <a:t>60% </a:t>
            </a:r>
            <a:r>
              <a:rPr lang="pt-BR" sz="2000" dirty="0">
                <a:latin typeface="+mj-lt"/>
                <a:ea typeface="Calibri" panose="020F0502020204030204" pitchFamily="34" charset="0"/>
              </a:rPr>
              <a:t>dos problemas escolares são por </a:t>
            </a:r>
            <a:r>
              <a:rPr lang="pt-BR" sz="2000" b="1" dirty="0">
                <a:latin typeface="+mj-lt"/>
                <a:ea typeface="Calibri" panose="020F0502020204030204" pitchFamily="34" charset="0"/>
              </a:rPr>
              <a:t>ansiedade</a:t>
            </a:r>
            <a:r>
              <a:rPr lang="pt-BR" sz="2000" dirty="0">
                <a:latin typeface="+mj-lt"/>
                <a:ea typeface="Calibri" panose="020F0502020204030204" pitchFamily="34" charset="0"/>
              </a:rPr>
              <a:t>, </a:t>
            </a:r>
            <a:r>
              <a:rPr lang="pt-BR" sz="2000" b="1" dirty="0">
                <a:latin typeface="+mj-lt"/>
                <a:ea typeface="Calibri" panose="020F0502020204030204" pitchFamily="34" charset="0"/>
              </a:rPr>
              <a:t>transtornos depressivos</a:t>
            </a:r>
            <a:r>
              <a:rPr lang="pt-BR" sz="2000" dirty="0">
                <a:latin typeface="+mj-lt"/>
                <a:ea typeface="Calibri" panose="020F0502020204030204" pitchFamily="34" charset="0"/>
              </a:rPr>
              <a:t> e </a:t>
            </a:r>
            <a:r>
              <a:rPr lang="pt-BR" sz="2000" b="1" dirty="0">
                <a:latin typeface="+mj-lt"/>
                <a:ea typeface="Calibri" panose="020F0502020204030204" pitchFamily="34" charset="0"/>
              </a:rPr>
              <a:t>problemas de comportamento</a:t>
            </a:r>
            <a:r>
              <a:rPr lang="pt-BR" sz="2000" dirty="0">
                <a:latin typeface="+mj-lt"/>
                <a:ea typeface="Calibri" panose="020F0502020204030204" pitchFamily="34" charset="0"/>
              </a:rPr>
              <a:t>. </a:t>
            </a:r>
          </a:p>
          <a:p>
            <a:pPr marL="285750" indent="-285750">
              <a:lnSpc>
                <a:spcPct val="120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000" b="1" dirty="0">
                <a:latin typeface="+mj-lt"/>
                <a:ea typeface="Calibri" panose="020F0502020204030204" pitchFamily="34" charset="0"/>
              </a:rPr>
              <a:t>40%</a:t>
            </a:r>
            <a:r>
              <a:rPr lang="pt-BR" sz="2000" dirty="0">
                <a:latin typeface="+mj-lt"/>
                <a:ea typeface="Calibri" panose="020F0502020204030204" pitchFamily="34" charset="0"/>
              </a:rPr>
              <a:t> dos jovens até 16 anos apresentam pelo menos um </a:t>
            </a:r>
            <a:r>
              <a:rPr lang="pt-BR" sz="2000" b="1" dirty="0">
                <a:latin typeface="+mj-lt"/>
                <a:ea typeface="Calibri" panose="020F0502020204030204" pitchFamily="34" charset="0"/>
              </a:rPr>
              <a:t>transtorno psiquiátrico</a:t>
            </a:r>
            <a:r>
              <a:rPr lang="pt-BR" sz="2000" dirty="0">
                <a:latin typeface="+mj-lt"/>
                <a:ea typeface="Calibri" panose="020F0502020204030204" pitchFamily="34" charset="0"/>
              </a:rPr>
              <a:t>. </a:t>
            </a:r>
          </a:p>
          <a:p>
            <a:pPr marL="285750" indent="-285750">
              <a:lnSpc>
                <a:spcPct val="120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000" b="1" dirty="0">
                <a:latin typeface="+mj-lt"/>
                <a:ea typeface="Calibri" panose="020F0502020204030204" pitchFamily="34" charset="0"/>
              </a:rPr>
              <a:t>Metade</a:t>
            </a:r>
            <a:r>
              <a:rPr lang="pt-BR" sz="2000" dirty="0">
                <a:latin typeface="+mj-lt"/>
                <a:ea typeface="Calibri" panose="020F0502020204030204" pitchFamily="34" charset="0"/>
              </a:rPr>
              <a:t> dos professores sofre de </a:t>
            </a:r>
            <a:r>
              <a:rPr lang="pt-BR" sz="2000" b="1" dirty="0" err="1">
                <a:latin typeface="+mj-lt"/>
                <a:ea typeface="Calibri" panose="020F0502020204030204" pitchFamily="34" charset="0"/>
              </a:rPr>
              <a:t>Burnout</a:t>
            </a:r>
            <a:r>
              <a:rPr lang="pt-BR" sz="2000" b="1" dirty="0">
                <a:latin typeface="+mj-lt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F0EF3EA5-B33E-47BC-8DC9-99CE5A1CA855}"/>
              </a:ext>
            </a:extLst>
          </p:cNvPr>
          <p:cNvSpPr/>
          <p:nvPr/>
        </p:nvSpPr>
        <p:spPr>
          <a:xfrm>
            <a:off x="4664973" y="6300075"/>
            <a:ext cx="63218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>
              <a:spcAft>
                <a:spcPts val="0"/>
              </a:spcAft>
            </a:pPr>
            <a:r>
              <a:rPr lang="pt-BR" sz="1200" dirty="0">
                <a:latin typeface="+mj-lt"/>
                <a:ea typeface="Calibri" panose="020F0502020204030204" pitchFamily="34" charset="0"/>
              </a:rPr>
              <a:t>Fontes:  ABS 2005, Andrews 2005, </a:t>
            </a:r>
            <a:r>
              <a:rPr lang="pt-BR" sz="1200" dirty="0" err="1">
                <a:latin typeface="+mj-lt"/>
                <a:ea typeface="Calibri" panose="020F0502020204030204" pitchFamily="34" charset="0"/>
              </a:rPr>
              <a:t>Codo</a:t>
            </a:r>
            <a:r>
              <a:rPr lang="pt-BR" sz="1200" dirty="0">
                <a:latin typeface="+mj-lt"/>
                <a:ea typeface="Calibri" panose="020F0502020204030204" pitchFamily="34" charset="0"/>
              </a:rPr>
              <a:t> 1999, </a:t>
            </a:r>
            <a:r>
              <a:rPr lang="pt-BR" sz="1200" dirty="0" err="1">
                <a:latin typeface="+mj-lt"/>
                <a:ea typeface="Calibri" panose="020F0502020204030204" pitchFamily="34" charset="0"/>
              </a:rPr>
              <a:t>Durlak</a:t>
            </a:r>
            <a:r>
              <a:rPr lang="pt-BR" sz="1200" dirty="0">
                <a:latin typeface="+mj-lt"/>
                <a:ea typeface="Calibri" panose="020F0502020204030204" pitchFamily="34" charset="0"/>
              </a:rPr>
              <a:t> et al 2011, </a:t>
            </a:r>
            <a:r>
              <a:rPr lang="pt-BR" sz="1200" dirty="0" err="1">
                <a:latin typeface="+mj-lt"/>
                <a:ea typeface="Calibri" panose="020F0502020204030204" pitchFamily="34" charset="0"/>
              </a:rPr>
              <a:t>Ferenhof</a:t>
            </a:r>
            <a:r>
              <a:rPr lang="pt-BR" sz="1200" dirty="0">
                <a:latin typeface="+mj-lt"/>
                <a:ea typeface="Calibri" panose="020F0502020204030204" pitchFamily="34" charset="0"/>
              </a:rPr>
              <a:t> e </a:t>
            </a:r>
            <a:r>
              <a:rPr lang="pt-BR" sz="1200" dirty="0" err="1">
                <a:latin typeface="+mj-lt"/>
                <a:ea typeface="Calibri" panose="020F0502020204030204" pitchFamily="34" charset="0"/>
              </a:rPr>
              <a:t>Ferenhof</a:t>
            </a:r>
            <a:r>
              <a:rPr lang="pt-BR" sz="1200" dirty="0">
                <a:latin typeface="+mj-lt"/>
                <a:ea typeface="Calibri" panose="020F0502020204030204" pitchFamily="34" charset="0"/>
              </a:rPr>
              <a:t> 2002).</a:t>
            </a:r>
          </a:p>
        </p:txBody>
      </p:sp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C2B22B73-0C89-4C5C-ABE5-959931666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3044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iceberg">
            <a:extLst>
              <a:ext uri="{FF2B5EF4-FFF2-40B4-BE49-F238E27FC236}">
                <a16:creationId xmlns:a16="http://schemas.microsoft.com/office/drawing/2014/main" id="{FBE4ECF0-DA35-4BE2-BCAA-466E42E71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" b="104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7E358DB-6B4E-44C8-B744-583A1FF00ED0}"/>
              </a:ext>
            </a:extLst>
          </p:cNvPr>
          <p:cNvSpPr/>
          <p:nvPr/>
        </p:nvSpPr>
        <p:spPr>
          <a:xfrm>
            <a:off x="94748" y="0"/>
            <a:ext cx="4750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2. Qual a importância da inteligência emocional?</a:t>
            </a:r>
          </a:p>
        </p:txBody>
      </p:sp>
      <p:grpSp>
        <p:nvGrpSpPr>
          <p:cNvPr id="10" name="Grupo 8">
            <a:extLst>
              <a:ext uri="{FF2B5EF4-FFF2-40B4-BE49-F238E27FC236}">
                <a16:creationId xmlns:a16="http://schemas.microsoft.com/office/drawing/2014/main" id="{75AB6FB3-3878-4099-9DB5-131BFBCB1C0C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8EA615A-2660-4B53-B709-7DE5FA4A904F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B1E68B9-E6FF-4251-9F81-91AA91D302AB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64FF3A6-2144-41B0-A5E9-131065F6CD66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878C53E9-F348-4D95-9218-B0E6498B9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A5132096-2C1E-48E0-8476-C149495E6675}"/>
              </a:ext>
            </a:extLst>
          </p:cNvPr>
          <p:cNvGrpSpPr/>
          <p:nvPr/>
        </p:nvGrpSpPr>
        <p:grpSpPr>
          <a:xfrm>
            <a:off x="5997656" y="2523609"/>
            <a:ext cx="5542671" cy="1358790"/>
            <a:chOff x="3601328" y="2967046"/>
            <a:chExt cx="5542671" cy="1358790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59A53F7E-8540-4C68-B750-AD36A6948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288" t="41038" r="26250" b="42937"/>
            <a:stretch/>
          </p:blipFill>
          <p:spPr>
            <a:xfrm>
              <a:off x="3601328" y="2967046"/>
              <a:ext cx="5542671" cy="1098518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5E4F85D0-6A3A-480F-B659-035B68ADA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677" t="69992" r="29862" b="25337"/>
            <a:stretch/>
          </p:blipFill>
          <p:spPr>
            <a:xfrm>
              <a:off x="3601328" y="4005667"/>
              <a:ext cx="5542671" cy="320169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2613D3D4-99FC-40DD-8678-F49F41BD4635}"/>
              </a:ext>
            </a:extLst>
          </p:cNvPr>
          <p:cNvGrpSpPr/>
          <p:nvPr/>
        </p:nvGrpSpPr>
        <p:grpSpPr>
          <a:xfrm>
            <a:off x="1022327" y="2168167"/>
            <a:ext cx="3953022" cy="3019149"/>
            <a:chOff x="3319975" y="2148626"/>
            <a:chExt cx="3953022" cy="3019149"/>
          </a:xfrm>
        </p:grpSpPr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ECA70066-A998-4A11-8F3D-B7F2DD81A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980" t="29098" r="41597" b="29186"/>
            <a:stretch/>
          </p:blipFill>
          <p:spPr>
            <a:xfrm>
              <a:off x="3319975" y="2148626"/>
              <a:ext cx="3953022" cy="2859475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12878E46-53AD-4BAE-8168-589BD75DE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5827" t="55010" r="31788" b="39987"/>
            <a:stretch/>
          </p:blipFill>
          <p:spPr>
            <a:xfrm>
              <a:off x="3319975" y="4824797"/>
              <a:ext cx="3948332" cy="342978"/>
            </a:xfrm>
            <a:prstGeom prst="rect">
              <a:avLst/>
            </a:prstGeom>
          </p:spPr>
        </p:pic>
      </p:grpSp>
      <p:pic>
        <p:nvPicPr>
          <p:cNvPr id="17" name="Imagem 1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1A94D65-E0F8-44E9-ABE9-8E682B28D5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932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iceberg">
            <a:extLst>
              <a:ext uri="{FF2B5EF4-FFF2-40B4-BE49-F238E27FC236}">
                <a16:creationId xmlns:a16="http://schemas.microsoft.com/office/drawing/2014/main" id="{FBE4ECF0-DA35-4BE2-BCAA-466E42E71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" b="104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7E358DB-6B4E-44C8-B744-583A1FF00ED0}"/>
              </a:ext>
            </a:extLst>
          </p:cNvPr>
          <p:cNvSpPr/>
          <p:nvPr/>
        </p:nvSpPr>
        <p:spPr>
          <a:xfrm>
            <a:off x="94748" y="0"/>
            <a:ext cx="4750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2. Qual a importância da inteligência emocional?</a:t>
            </a:r>
          </a:p>
        </p:txBody>
      </p:sp>
      <p:grpSp>
        <p:nvGrpSpPr>
          <p:cNvPr id="10" name="Grupo 8">
            <a:extLst>
              <a:ext uri="{FF2B5EF4-FFF2-40B4-BE49-F238E27FC236}">
                <a16:creationId xmlns:a16="http://schemas.microsoft.com/office/drawing/2014/main" id="{75AB6FB3-3878-4099-9DB5-131BFBCB1C0C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8EA615A-2660-4B53-B709-7DE5FA4A904F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B1E68B9-E6FF-4251-9F81-91AA91D302AB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64FF3A6-2144-41B0-A5E9-131065F6CD66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878C53E9-F348-4D95-9218-B0E6498B9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8C17209F-267A-479D-ADB2-5521582FAAF9}"/>
              </a:ext>
            </a:extLst>
          </p:cNvPr>
          <p:cNvSpPr/>
          <p:nvPr/>
        </p:nvSpPr>
        <p:spPr>
          <a:xfrm>
            <a:off x="890490" y="4052352"/>
            <a:ext cx="10411015" cy="1938992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Crianças que participaram de programas para aumentar habilidades pessoais e sociais mostraram: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Melhor auto percepção 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Maior vínculo com a escola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Comportamentos sociais positivos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Melhores notas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Redução de problemas comportamentais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99F0E8-A336-42A2-92BE-FD498E106D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89" t="24432" r="28442" b="45810"/>
          <a:stretch/>
        </p:blipFill>
        <p:spPr>
          <a:xfrm>
            <a:off x="3183986" y="790451"/>
            <a:ext cx="5824025" cy="2039816"/>
          </a:xfrm>
          <a:prstGeom prst="rect">
            <a:avLst/>
          </a:prstGeom>
        </p:spPr>
      </p:pic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36816AC2-13BB-42EC-83F1-845750C9D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9070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1A576F5A-7ECC-4921-9DB3-28C81B78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1267661"/>
            <a:ext cx="9026240" cy="4322678"/>
          </a:xfrm>
        </p:spPr>
        <p:txBody>
          <a:bodyPr/>
          <a:lstStyle/>
          <a:p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APRESENTAÇÃO PESSOAL</a:t>
            </a:r>
            <a:br>
              <a:rPr lang="pt-BR" sz="4400" dirty="0">
                <a:latin typeface="+mj-lt"/>
              </a:rPr>
            </a:br>
            <a:br>
              <a:rPr lang="pt-BR" sz="4400" dirty="0">
                <a:latin typeface="+mj-lt"/>
              </a:rPr>
            </a:br>
            <a:br>
              <a:rPr lang="pt-BR" sz="4000" dirty="0">
                <a:latin typeface="+mj-lt"/>
              </a:rPr>
            </a:br>
            <a:r>
              <a:rPr lang="pt-BR" sz="4000" dirty="0">
                <a:latin typeface="+mj-lt"/>
              </a:rPr>
              <a:t>	</a:t>
            </a: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Nome.</a:t>
            </a: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2. O que sabem de mim.</a:t>
            </a: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3. O que não sabem de mim (curiosidade).</a:t>
            </a: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4. Como estou me sentindo.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BB7ABE9-E14A-4F79-A6DF-FEBB7FE6CDB6}"/>
              </a:ext>
            </a:extLst>
          </p:cNvPr>
          <p:cNvSpPr/>
          <p:nvPr/>
        </p:nvSpPr>
        <p:spPr>
          <a:xfrm>
            <a:off x="9861452" y="5590339"/>
            <a:ext cx="2330548" cy="1267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AC1FF9A-F5DB-48BE-BB36-65BDA9A91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543" y="5888182"/>
            <a:ext cx="2024471" cy="74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97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iceberg">
            <a:extLst>
              <a:ext uri="{FF2B5EF4-FFF2-40B4-BE49-F238E27FC236}">
                <a16:creationId xmlns:a16="http://schemas.microsoft.com/office/drawing/2014/main" id="{FBE4ECF0-DA35-4BE2-BCAA-466E42E71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" b="104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7E358DB-6B4E-44C8-B744-583A1FF00ED0}"/>
              </a:ext>
            </a:extLst>
          </p:cNvPr>
          <p:cNvSpPr/>
          <p:nvPr/>
        </p:nvSpPr>
        <p:spPr>
          <a:xfrm>
            <a:off x="94748" y="0"/>
            <a:ext cx="4750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2. Qual a importância da inteligência emocional?</a:t>
            </a:r>
          </a:p>
        </p:txBody>
      </p:sp>
      <p:grpSp>
        <p:nvGrpSpPr>
          <p:cNvPr id="10" name="Grupo 8">
            <a:extLst>
              <a:ext uri="{FF2B5EF4-FFF2-40B4-BE49-F238E27FC236}">
                <a16:creationId xmlns:a16="http://schemas.microsoft.com/office/drawing/2014/main" id="{75AB6FB3-3878-4099-9DB5-131BFBCB1C0C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8EA615A-2660-4B53-B709-7DE5FA4A904F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B1E68B9-E6FF-4251-9F81-91AA91D302AB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64FF3A6-2144-41B0-A5E9-131065F6CD66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878C53E9-F348-4D95-9218-B0E6498B9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8C17209F-267A-479D-ADB2-5521582FAAF9}"/>
              </a:ext>
            </a:extLst>
          </p:cNvPr>
          <p:cNvSpPr/>
          <p:nvPr/>
        </p:nvSpPr>
        <p:spPr>
          <a:xfrm>
            <a:off x="963507" y="3102146"/>
            <a:ext cx="5001141" cy="120032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“Se se respeita a natureza do ser humano, o ensino dos conteúdos não pode dar-se alheio à formação moral do educando. Educar é substantivamente formar.” (Freire 1996, Pedagogia da autonomia)</a:t>
            </a:r>
          </a:p>
        </p:txBody>
      </p:sp>
      <p:pic>
        <p:nvPicPr>
          <p:cNvPr id="2050" name="Picture 2" descr="Resultado de imagem para paulo freire">
            <a:extLst>
              <a:ext uri="{FF2B5EF4-FFF2-40B4-BE49-F238E27FC236}">
                <a16:creationId xmlns:a16="http://schemas.microsoft.com/office/drawing/2014/main" id="{E58D0ED0-7985-476B-8CF9-22D570BB6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135" y="2502947"/>
            <a:ext cx="4137807" cy="239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C0CE8C0C-AB5A-439E-8575-BF3C382CD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0535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34BEBC-6E90-492A-A9BF-A8CDD186D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D93D12E-A00E-416A-B80B-E91EC8437014}"/>
              </a:ext>
            </a:extLst>
          </p:cNvPr>
          <p:cNvSpPr/>
          <p:nvPr/>
        </p:nvSpPr>
        <p:spPr>
          <a:xfrm>
            <a:off x="94748" y="0"/>
            <a:ext cx="457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Como desenvolver inteligência emocional?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77125C8-DEFB-4E5D-914D-9EAEF74F3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260" y="2193182"/>
            <a:ext cx="9273922" cy="29546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alt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Autoconsciência:</a:t>
            </a:r>
          </a:p>
          <a:p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 que gera estresse em você?</a:t>
            </a:r>
          </a:p>
          <a:p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 que faz seu desempenho melhorar?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36F49AC-E2B5-4B17-A7A8-7ADB2746878A}"/>
              </a:ext>
            </a:extLst>
          </p:cNvPr>
          <p:cNvSpPr txBox="1"/>
          <p:nvPr/>
        </p:nvSpPr>
        <p:spPr>
          <a:xfrm>
            <a:off x="3520684" y="5759406"/>
            <a:ext cx="515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Compartilhe com a pessoa ao seu lado.</a:t>
            </a:r>
          </a:p>
        </p:txBody>
      </p:sp>
      <p:grpSp>
        <p:nvGrpSpPr>
          <p:cNvPr id="7" name="Grupo 8">
            <a:extLst>
              <a:ext uri="{FF2B5EF4-FFF2-40B4-BE49-F238E27FC236}">
                <a16:creationId xmlns:a16="http://schemas.microsoft.com/office/drawing/2014/main" id="{AD56B61C-A771-47F5-8324-A2273754BBF3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F07ED76C-6724-4EF1-A1DA-ECFACE66F8BE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4E3A841E-E5F1-49AF-8160-8B682CC67098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C3C9B89D-0F62-4162-9B65-21AAD1279B0F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4F68BFF7-75E0-4D8D-8A8B-ADDF11F8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pic>
        <p:nvPicPr>
          <p:cNvPr id="13" name="Imagem 1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2D73870-FD7C-4A84-AEBF-BF5B17246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6529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34BEBC-6E90-492A-A9BF-A8CDD186D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D93D12E-A00E-416A-B80B-E91EC8437014}"/>
              </a:ext>
            </a:extLst>
          </p:cNvPr>
          <p:cNvSpPr/>
          <p:nvPr/>
        </p:nvSpPr>
        <p:spPr>
          <a:xfrm>
            <a:off x="94748" y="0"/>
            <a:ext cx="457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Como desenvolver inteligência emocional?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77125C8-DEFB-4E5D-914D-9EAEF74F3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260" y="2193182"/>
            <a:ext cx="9273922" cy="29546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alt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Autoconsciência:</a:t>
            </a:r>
          </a:p>
          <a:p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 que gera estresse em você?</a:t>
            </a:r>
          </a:p>
          <a:p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 que faz seu desempenho melhorar?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36F49AC-E2B5-4B17-A7A8-7ADB2746878A}"/>
              </a:ext>
            </a:extLst>
          </p:cNvPr>
          <p:cNvSpPr txBox="1"/>
          <p:nvPr/>
        </p:nvSpPr>
        <p:spPr>
          <a:xfrm>
            <a:off x="6536039" y="2065081"/>
            <a:ext cx="5150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 como evitar? Ou fazer algo para reduzir o estresse gerado? E se você aceitasse como parte do seu crescimento pessoal?</a:t>
            </a:r>
          </a:p>
        </p:txBody>
      </p:sp>
      <p:grpSp>
        <p:nvGrpSpPr>
          <p:cNvPr id="7" name="Grupo 8">
            <a:extLst>
              <a:ext uri="{FF2B5EF4-FFF2-40B4-BE49-F238E27FC236}">
                <a16:creationId xmlns:a16="http://schemas.microsoft.com/office/drawing/2014/main" id="{AD56B61C-A771-47F5-8324-A2273754BBF3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F07ED76C-6724-4EF1-A1DA-ECFACE66F8BE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4E3A841E-E5F1-49AF-8160-8B682CC67098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C3C9B89D-0F62-4162-9B65-21AAD1279B0F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4F68BFF7-75E0-4D8D-8A8B-ADDF11F8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D673653-54D2-4A07-8B12-22AC3964C93A}"/>
              </a:ext>
            </a:extLst>
          </p:cNvPr>
          <p:cNvSpPr txBox="1"/>
          <p:nvPr/>
        </p:nvSpPr>
        <p:spPr>
          <a:xfrm>
            <a:off x="7592290" y="4673922"/>
            <a:ext cx="4433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possível repetir planejadamente mais vezes?</a:t>
            </a:r>
          </a:p>
        </p:txBody>
      </p:sp>
      <p:sp>
        <p:nvSpPr>
          <p:cNvPr id="2" name="Seta: Curva para Baixo 1">
            <a:extLst>
              <a:ext uri="{FF2B5EF4-FFF2-40B4-BE49-F238E27FC236}">
                <a16:creationId xmlns:a16="http://schemas.microsoft.com/office/drawing/2014/main" id="{562EEAEA-7E0D-4DF6-8F88-B1ED2FE94852}"/>
              </a:ext>
            </a:extLst>
          </p:cNvPr>
          <p:cNvSpPr/>
          <p:nvPr/>
        </p:nvSpPr>
        <p:spPr>
          <a:xfrm rot="19447474" flipH="1">
            <a:off x="4780141" y="1674674"/>
            <a:ext cx="2005780" cy="1107994"/>
          </a:xfrm>
          <a:prstGeom prst="curvedDownArrow">
            <a:avLst>
              <a:gd name="adj1" fmla="val 18768"/>
              <a:gd name="adj2" fmla="val 48222"/>
              <a:gd name="adj3" fmla="val 38424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: Curva para Baixo 13">
            <a:extLst>
              <a:ext uri="{FF2B5EF4-FFF2-40B4-BE49-F238E27FC236}">
                <a16:creationId xmlns:a16="http://schemas.microsoft.com/office/drawing/2014/main" id="{E02F4CA8-6213-44D1-9085-8FE051C936FA}"/>
              </a:ext>
            </a:extLst>
          </p:cNvPr>
          <p:cNvSpPr/>
          <p:nvPr/>
        </p:nvSpPr>
        <p:spPr>
          <a:xfrm rot="1097158" flipH="1" flipV="1">
            <a:off x="5863297" y="4887678"/>
            <a:ext cx="2005780" cy="1141826"/>
          </a:xfrm>
          <a:prstGeom prst="curvedDownArrow">
            <a:avLst>
              <a:gd name="adj1" fmla="val 18768"/>
              <a:gd name="adj2" fmla="val 48222"/>
              <a:gd name="adj3" fmla="val 38424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293FA8C8-F72B-46A8-962D-942E11E90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9909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7372D8D-EE38-426E-9997-9ECB5C8F3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C72DABA-D72C-46C3-86B4-BFE69D2C0BCF}"/>
              </a:ext>
            </a:extLst>
          </p:cNvPr>
          <p:cNvSpPr/>
          <p:nvPr/>
        </p:nvSpPr>
        <p:spPr>
          <a:xfrm>
            <a:off x="94748" y="0"/>
            <a:ext cx="457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Como desenvolver inteligência emocional?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042F881-E166-4131-9C75-2C0BFE82A3F6}"/>
              </a:ext>
            </a:extLst>
          </p:cNvPr>
          <p:cNvSpPr/>
          <p:nvPr/>
        </p:nvSpPr>
        <p:spPr>
          <a:xfrm>
            <a:off x="1896793" y="2222090"/>
            <a:ext cx="8398413" cy="267765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Etapas: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1- Ouvir o corpo.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2- Nomear o sentimento.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3- Medir a intensidade.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4- Acolher e agir com consciência.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5 - Identificar pistas não verbais de como outra pessoa se sente e agir conscientemente.</a:t>
            </a:r>
            <a:endParaRPr lang="pt-PT" alt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upo 8">
            <a:extLst>
              <a:ext uri="{FF2B5EF4-FFF2-40B4-BE49-F238E27FC236}">
                <a16:creationId xmlns:a16="http://schemas.microsoft.com/office/drawing/2014/main" id="{4A15E12F-979F-4C80-B50F-54C9113A9452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D6088C48-52BB-42BE-BF51-189EF3B1653E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A5C21B1-4078-4343-B5C6-96FCCBAF4B67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CDDA5D36-D00C-4F10-A370-61EDFF580A90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9F5665F1-7915-40BA-BB1F-52C36FB6D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A9146405-A9FA-48D8-A02D-C678C90CC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776" y="5893283"/>
            <a:ext cx="7228447" cy="61555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infância e a adolescência são ótimas oportunidades para determinar os hábitos emocionais que irão governar nossas vidas.</a:t>
            </a:r>
          </a:p>
        </p:txBody>
      </p:sp>
      <p:pic>
        <p:nvPicPr>
          <p:cNvPr id="12" name="Imagem 11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775FAAD-8ABC-4132-97A2-1F38487D6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164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céu, ao ar livre, água&#10;&#10;Descrição gerada com muito alta confiança">
            <a:extLst>
              <a:ext uri="{FF2B5EF4-FFF2-40B4-BE49-F238E27FC236}">
                <a16:creationId xmlns:a16="http://schemas.microsoft.com/office/drawing/2014/main" id="{EB74DCFC-2066-4BBE-86CD-34228FD4E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7"/>
          <a:stretch/>
        </p:blipFill>
        <p:spPr>
          <a:xfrm>
            <a:off x="0" y="0"/>
            <a:ext cx="12192000" cy="687164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60A721F-21AC-40AC-BFB7-B74FD5FFA0BC}"/>
              </a:ext>
            </a:extLst>
          </p:cNvPr>
          <p:cNvSpPr txBox="1"/>
          <p:nvPr/>
        </p:nvSpPr>
        <p:spPr>
          <a:xfrm>
            <a:off x="220462" y="1015181"/>
            <a:ext cx="107228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Etapa 1: Ouvir o corpo.</a:t>
            </a:r>
          </a:p>
          <a:p>
            <a:endParaRPr lang="pt-BR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Objetivo: Aprender a identificar a reação de nosso corpo aos sentimentos.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5B5D621-CAC1-45DC-9024-0ECBF0F72978}"/>
              </a:ext>
            </a:extLst>
          </p:cNvPr>
          <p:cNvSpPr/>
          <p:nvPr/>
        </p:nvSpPr>
        <p:spPr>
          <a:xfrm>
            <a:off x="94748" y="0"/>
            <a:ext cx="457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Como desenvolver inteligência emocional?</a:t>
            </a:r>
          </a:p>
        </p:txBody>
      </p:sp>
      <p:grpSp>
        <p:nvGrpSpPr>
          <p:cNvPr id="6" name="Grupo 8">
            <a:extLst>
              <a:ext uri="{FF2B5EF4-FFF2-40B4-BE49-F238E27FC236}">
                <a16:creationId xmlns:a16="http://schemas.microsoft.com/office/drawing/2014/main" id="{34E6F398-76EE-4604-8D0C-3C949F61A8D2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1F82580D-36F0-43EA-A3DF-93850D4933B5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3571F83D-F408-44F6-B216-55CCF9C440A3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86CDC1E2-9731-4DAB-AD13-F833205A1340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03394514-A9E3-4D2C-8E2A-268D1626D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0D3A68CA-C11E-484F-8455-914CC4BAA842}"/>
              </a:ext>
            </a:extLst>
          </p:cNvPr>
          <p:cNvSpPr/>
          <p:nvPr/>
        </p:nvSpPr>
        <p:spPr>
          <a:xfrm>
            <a:off x="734579" y="3323024"/>
            <a:ext cx="1072284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você sente raiva, o que acontece no seu corpo?</a:t>
            </a:r>
          </a:p>
          <a:p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tristeza? O que você sente no seu corpo?</a:t>
            </a:r>
          </a:p>
          <a:p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alegria? O que você sente no seu corpo?</a:t>
            </a:r>
          </a:p>
        </p:txBody>
      </p:sp>
      <p:pic>
        <p:nvPicPr>
          <p:cNvPr id="12" name="Imagem 11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4C8E47F-A992-40E4-927E-308F46AF5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4688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céu, ao ar livre, água&#10;&#10;Descrição gerada com muito alta confiança">
            <a:extLst>
              <a:ext uri="{FF2B5EF4-FFF2-40B4-BE49-F238E27FC236}">
                <a16:creationId xmlns:a16="http://schemas.microsoft.com/office/drawing/2014/main" id="{769A3752-607D-4DEE-9E88-DAA258D3D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7"/>
          <a:stretch/>
        </p:blipFill>
        <p:spPr>
          <a:xfrm>
            <a:off x="0" y="0"/>
            <a:ext cx="12192000" cy="687164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60A721F-21AC-40AC-BFB7-B74FD5FFA0BC}"/>
              </a:ext>
            </a:extLst>
          </p:cNvPr>
          <p:cNvSpPr txBox="1"/>
          <p:nvPr/>
        </p:nvSpPr>
        <p:spPr>
          <a:xfrm>
            <a:off x="134875" y="922707"/>
            <a:ext cx="120571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Etapa 1: Ouvir o corpo.</a:t>
            </a:r>
          </a:p>
          <a:p>
            <a:endParaRPr lang="pt-BR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Aprender a identificar a reação de nosso corpo aos sentimentos.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0F24B53-74A8-4AED-8F85-93B642A85ADA}"/>
              </a:ext>
            </a:extLst>
          </p:cNvPr>
          <p:cNvSpPr/>
          <p:nvPr/>
        </p:nvSpPr>
        <p:spPr>
          <a:xfrm>
            <a:off x="94748" y="0"/>
            <a:ext cx="457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Como desenvolver inteligência emocional?</a:t>
            </a:r>
          </a:p>
        </p:txBody>
      </p:sp>
      <p:grpSp>
        <p:nvGrpSpPr>
          <p:cNvPr id="4" name="Grupo 8">
            <a:extLst>
              <a:ext uri="{FF2B5EF4-FFF2-40B4-BE49-F238E27FC236}">
                <a16:creationId xmlns:a16="http://schemas.microsoft.com/office/drawing/2014/main" id="{7484FA9B-657A-448D-BCA9-D31F1AC65064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EA2C0A9-2F7A-4B61-853E-43DCC5AA8270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085B2C77-D2DA-41C0-BA14-6040A1524840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B3E09178-2DF0-4347-BFEE-59468D8F344A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B13C786-FE49-4DCD-A56F-635980E79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B4E1E32A-0741-440D-AE21-76BF8AE33D77}"/>
              </a:ext>
            </a:extLst>
          </p:cNvPr>
          <p:cNvSpPr/>
          <p:nvPr/>
        </p:nvSpPr>
        <p:spPr>
          <a:xfrm>
            <a:off x="366403" y="3442303"/>
            <a:ext cx="8608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 A: Em grupo, desenhar um corpo e colocar as reações de um sentimento (por exemplo raiva, tristeza, ansiedade, alegria, vergonha). </a:t>
            </a:r>
          </a:p>
        </p:txBody>
      </p:sp>
      <p:pic>
        <p:nvPicPr>
          <p:cNvPr id="1026" name="Picture 2" descr="Resultado de imagem para desenho de corpo humano">
            <a:extLst>
              <a:ext uri="{FF2B5EF4-FFF2-40B4-BE49-F238E27FC236}">
                <a16:creationId xmlns:a16="http://schemas.microsoft.com/office/drawing/2014/main" id="{D838CDA1-7649-4012-B0D3-2889494B9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372" y="1333875"/>
            <a:ext cx="2082941" cy="445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55582D96-3147-4B03-AEAA-4E6606484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9773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céu, ao ar livre, água&#10;&#10;Descrição gerada com muito alta confiança">
            <a:extLst>
              <a:ext uri="{FF2B5EF4-FFF2-40B4-BE49-F238E27FC236}">
                <a16:creationId xmlns:a16="http://schemas.microsoft.com/office/drawing/2014/main" id="{769A3752-607D-4DEE-9E88-DAA258D3D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7"/>
          <a:stretch/>
        </p:blipFill>
        <p:spPr>
          <a:xfrm>
            <a:off x="0" y="0"/>
            <a:ext cx="12192000" cy="687164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60A721F-21AC-40AC-BFB7-B74FD5FFA0BC}"/>
              </a:ext>
            </a:extLst>
          </p:cNvPr>
          <p:cNvSpPr txBox="1"/>
          <p:nvPr/>
        </p:nvSpPr>
        <p:spPr>
          <a:xfrm>
            <a:off x="134875" y="922707"/>
            <a:ext cx="120571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Etapa 1: Ouvir o corpo.</a:t>
            </a:r>
          </a:p>
          <a:p>
            <a:endParaRPr lang="pt-BR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Aprender a identificar a reação de nosso corpo aos sentimentos.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0F24B53-74A8-4AED-8F85-93B642A85ADA}"/>
              </a:ext>
            </a:extLst>
          </p:cNvPr>
          <p:cNvSpPr/>
          <p:nvPr/>
        </p:nvSpPr>
        <p:spPr>
          <a:xfrm>
            <a:off x="94748" y="0"/>
            <a:ext cx="457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Como desenvolver inteligência emocional?</a:t>
            </a:r>
          </a:p>
        </p:txBody>
      </p:sp>
      <p:grpSp>
        <p:nvGrpSpPr>
          <p:cNvPr id="4" name="Grupo 8">
            <a:extLst>
              <a:ext uri="{FF2B5EF4-FFF2-40B4-BE49-F238E27FC236}">
                <a16:creationId xmlns:a16="http://schemas.microsoft.com/office/drawing/2014/main" id="{7484FA9B-657A-448D-BCA9-D31F1AC65064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EA2C0A9-2F7A-4B61-853E-43DCC5AA8270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085B2C77-D2DA-41C0-BA14-6040A1524840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B3E09178-2DF0-4347-BFEE-59468D8F344A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B13C786-FE49-4DCD-A56F-635980E79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B4E1E32A-0741-440D-AE21-76BF8AE33D77}"/>
              </a:ext>
            </a:extLst>
          </p:cNvPr>
          <p:cNvSpPr/>
          <p:nvPr/>
        </p:nvSpPr>
        <p:spPr>
          <a:xfrm>
            <a:off x="358878" y="3124023"/>
            <a:ext cx="114742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 A: Em grupo, desenhar um corpo e colocar as reações de um sentimento (por exemplo raiva, tristeza, ansiedade, alegria, vergonha).</a:t>
            </a:r>
          </a:p>
          <a:p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 B: Escrever (ou desenhar) na lousa uma lista de sentimentos e uma lista de sintomas corporais. Alunos ligam uns aos outros (um sentimento deve ter vários sintomas e cada sintoma pode se ligar a mais de um sentimento).</a:t>
            </a:r>
          </a:p>
          <a:p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Importante: não se fixar a ideia de “certo ou errado”.</a:t>
            </a:r>
          </a:p>
        </p:txBody>
      </p:sp>
      <p:pic>
        <p:nvPicPr>
          <p:cNvPr id="11" name="Imagem 10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66F960F-B9F4-4806-8F09-C342CB3E7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6549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, água&#10;&#10;Descrição gerada com muito alta confiança">
            <a:extLst>
              <a:ext uri="{FF2B5EF4-FFF2-40B4-BE49-F238E27FC236}">
                <a16:creationId xmlns:a16="http://schemas.microsoft.com/office/drawing/2014/main" id="{C4B36541-29B0-4109-9ED8-69A9BC131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7"/>
          <a:stretch/>
        </p:blipFill>
        <p:spPr>
          <a:xfrm>
            <a:off x="0" y="0"/>
            <a:ext cx="12192000" cy="687164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60A721F-21AC-40AC-BFB7-B74FD5FFA0BC}"/>
              </a:ext>
            </a:extLst>
          </p:cNvPr>
          <p:cNvSpPr txBox="1"/>
          <p:nvPr/>
        </p:nvSpPr>
        <p:spPr>
          <a:xfrm>
            <a:off x="134875" y="922707"/>
            <a:ext cx="120571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Etapa 2: Nomear o sentimento.</a:t>
            </a:r>
          </a:p>
          <a:p>
            <a:endParaRPr lang="pt-BR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Aprender a nomear o sentimento, ampliando nosso repertório.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5B5D621-CAC1-45DC-9024-0ECBF0F72978}"/>
              </a:ext>
            </a:extLst>
          </p:cNvPr>
          <p:cNvSpPr/>
          <p:nvPr/>
        </p:nvSpPr>
        <p:spPr>
          <a:xfrm>
            <a:off x="94748" y="0"/>
            <a:ext cx="457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Como desenvolver inteligência emocional?</a:t>
            </a:r>
          </a:p>
        </p:txBody>
      </p:sp>
      <p:grpSp>
        <p:nvGrpSpPr>
          <p:cNvPr id="5" name="Grupo 8">
            <a:extLst>
              <a:ext uri="{FF2B5EF4-FFF2-40B4-BE49-F238E27FC236}">
                <a16:creationId xmlns:a16="http://schemas.microsoft.com/office/drawing/2014/main" id="{076E3BD8-24D3-4071-BE64-135162DC60B9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DC7C570F-3FF0-461E-B95E-E2B324AD37B0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5B03237-4704-4AC5-BDAB-E5AC791804D7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ECEF9138-F341-47B4-8563-5DB0B0B82BD1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6DCD9BC8-ADF6-4FF0-8A17-0068A60DF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EC4F7223-0BE1-4581-8BF7-AF898B47F041}"/>
              </a:ext>
            </a:extLst>
          </p:cNvPr>
          <p:cNvSpPr/>
          <p:nvPr/>
        </p:nvSpPr>
        <p:spPr>
          <a:xfrm>
            <a:off x="973393" y="3442303"/>
            <a:ext cx="96465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Quantos sentimentos nós sabemos expressar verbalmente no dia a dia?</a:t>
            </a:r>
          </a:p>
          <a:p>
            <a:pPr algn="ctr"/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Quantos sentimentos nós nomeamos e validamos verbalmente com outras pessoas a nossa volta, incluindo os alunos?</a:t>
            </a:r>
          </a:p>
        </p:txBody>
      </p:sp>
      <p:pic>
        <p:nvPicPr>
          <p:cNvPr id="11" name="Imagem 10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C7D18352-B49D-44E2-8591-47BDB9BF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131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céu, ao ar livre, água&#10;&#10;Descrição gerada com muito alta confiança">
            <a:extLst>
              <a:ext uri="{FF2B5EF4-FFF2-40B4-BE49-F238E27FC236}">
                <a16:creationId xmlns:a16="http://schemas.microsoft.com/office/drawing/2014/main" id="{F6CA3F6B-94E9-4E71-9B67-DB9AEEBA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7"/>
          <a:stretch/>
        </p:blipFill>
        <p:spPr>
          <a:xfrm>
            <a:off x="0" y="0"/>
            <a:ext cx="12192000" cy="6871648"/>
          </a:xfrm>
          <a:prstGeom prst="rect">
            <a:avLst/>
          </a:prstGeom>
        </p:spPr>
      </p:pic>
      <p:pic>
        <p:nvPicPr>
          <p:cNvPr id="4" name="Picture 4" descr="Imagem relacionada">
            <a:extLst>
              <a:ext uri="{FF2B5EF4-FFF2-40B4-BE49-F238E27FC236}">
                <a16:creationId xmlns:a16="http://schemas.microsoft.com/office/drawing/2014/main" id="{48DA00B5-F91C-48E9-A6D9-6DE44B4E8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75" y="16141"/>
            <a:ext cx="3808951" cy="684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esultado de imagem para lista de sentimentos">
            <a:extLst>
              <a:ext uri="{FF2B5EF4-FFF2-40B4-BE49-F238E27FC236}">
                <a16:creationId xmlns:a16="http://schemas.microsoft.com/office/drawing/2014/main" id="{47C2C8B1-BE4D-47B7-A81E-8342F9044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0"/>
            <a:ext cx="3587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5FCCCE4D-75C0-4DA1-85B6-19D7B582D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702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, água&#10;&#10;Descrição gerada com muito alta confiança">
            <a:extLst>
              <a:ext uri="{FF2B5EF4-FFF2-40B4-BE49-F238E27FC236}">
                <a16:creationId xmlns:a16="http://schemas.microsoft.com/office/drawing/2014/main" id="{C4B36541-29B0-4109-9ED8-69A9BC131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7"/>
          <a:stretch/>
        </p:blipFill>
        <p:spPr>
          <a:xfrm>
            <a:off x="0" y="0"/>
            <a:ext cx="12192000" cy="687164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60A721F-21AC-40AC-BFB7-B74FD5FFA0BC}"/>
              </a:ext>
            </a:extLst>
          </p:cNvPr>
          <p:cNvSpPr txBox="1"/>
          <p:nvPr/>
        </p:nvSpPr>
        <p:spPr>
          <a:xfrm>
            <a:off x="134875" y="922707"/>
            <a:ext cx="120571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Etapa 2: Nomear o sentimento.</a:t>
            </a:r>
          </a:p>
          <a:p>
            <a:endParaRPr lang="pt-BR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Aprender a nomear o sentimento, ampliando nosso repertório.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5B5D621-CAC1-45DC-9024-0ECBF0F72978}"/>
              </a:ext>
            </a:extLst>
          </p:cNvPr>
          <p:cNvSpPr/>
          <p:nvPr/>
        </p:nvSpPr>
        <p:spPr>
          <a:xfrm>
            <a:off x="94748" y="0"/>
            <a:ext cx="457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Como desenvolver inteligência emocional?</a:t>
            </a:r>
          </a:p>
        </p:txBody>
      </p:sp>
      <p:grpSp>
        <p:nvGrpSpPr>
          <p:cNvPr id="5" name="Grupo 8">
            <a:extLst>
              <a:ext uri="{FF2B5EF4-FFF2-40B4-BE49-F238E27FC236}">
                <a16:creationId xmlns:a16="http://schemas.microsoft.com/office/drawing/2014/main" id="{076E3BD8-24D3-4071-BE64-135162DC60B9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DC7C570F-3FF0-461E-B95E-E2B324AD37B0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5B03237-4704-4AC5-BDAB-E5AC791804D7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ECEF9138-F341-47B4-8563-5DB0B0B82BD1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6DCD9BC8-ADF6-4FF0-8A17-0068A60DF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EC4F7223-0BE1-4581-8BF7-AF898B47F041}"/>
              </a:ext>
            </a:extLst>
          </p:cNvPr>
          <p:cNvSpPr/>
          <p:nvPr/>
        </p:nvSpPr>
        <p:spPr>
          <a:xfrm>
            <a:off x="736531" y="3261524"/>
            <a:ext cx="587708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 A: Qual é o sentimento que você tem com a música?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Adriana Calcanhoto  - Mentiras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Caetano Veloso – Alegria, Alegria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Fágner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Deslizes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Melim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Ouvi Dizer</a:t>
            </a:r>
          </a:p>
        </p:txBody>
      </p:sp>
      <p:pic>
        <p:nvPicPr>
          <p:cNvPr id="12" name="Imagem 11" descr="Uma imagem contendo texto&#10;&#10;Descrição gerada com alta confiança">
            <a:extLst>
              <a:ext uri="{FF2B5EF4-FFF2-40B4-BE49-F238E27FC236}">
                <a16:creationId xmlns:a16="http://schemas.microsoft.com/office/drawing/2014/main" id="{C9879618-E7E2-4C4E-B40A-876F91E43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762" y="2454302"/>
            <a:ext cx="5158974" cy="3439315"/>
          </a:xfrm>
          <a:prstGeom prst="rect">
            <a:avLst/>
          </a:prstGeom>
        </p:spPr>
      </p:pic>
      <p:pic>
        <p:nvPicPr>
          <p:cNvPr id="13" name="Imagem 1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47E9DBF-618D-4315-BC54-FBBC98368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0486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028" name="Picture 4" descr="Resultado de imagem para black kids doing tes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sz="3600" dirty="0">
                <a:latin typeface="+mj-lt"/>
              </a:rPr>
              <a:t>Lista de </a:t>
            </a:r>
            <a:r>
              <a:rPr lang="en-US" sz="3600" dirty="0" err="1">
                <a:latin typeface="+mj-lt"/>
              </a:rPr>
              <a:t>presença</a:t>
            </a:r>
            <a:endParaRPr lang="en-US" sz="3600" dirty="0">
              <a:latin typeface="+mj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 eaLnBrk="1" hangingPunct="1">
              <a:spcAft>
                <a:spcPts val="600"/>
              </a:spcAft>
            </a:pPr>
            <a:fld id="{C8C1A18F-344C-4C42-A23A-066EA8500602}" type="slidenum">
              <a:rPr lang="en-US" altLang="pt-BR">
                <a:solidFill>
                  <a:srgbClr val="FFFFFF"/>
                </a:solidFill>
                <a:latin typeface="+mn-lt"/>
              </a:rPr>
              <a:pPr algn="r" defTabSz="457200" eaLnBrk="1" hangingPunct="1">
                <a:spcAft>
                  <a:spcPts val="600"/>
                </a:spcAft>
              </a:pPr>
              <a:t>4</a:t>
            </a:fld>
            <a:endParaRPr lang="en-US" altLang="pt-BR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BD35402-0C28-4A8C-86CA-8B0C23214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8712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, água&#10;&#10;Descrição gerada com muito alta confiança">
            <a:extLst>
              <a:ext uri="{FF2B5EF4-FFF2-40B4-BE49-F238E27FC236}">
                <a16:creationId xmlns:a16="http://schemas.microsoft.com/office/drawing/2014/main" id="{A3BDE2AE-B03C-4F2E-B82C-DA8369994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7"/>
          <a:stretch/>
        </p:blipFill>
        <p:spPr>
          <a:xfrm>
            <a:off x="0" y="0"/>
            <a:ext cx="12192000" cy="687164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60A721F-21AC-40AC-BFB7-B74FD5FFA0BC}"/>
              </a:ext>
            </a:extLst>
          </p:cNvPr>
          <p:cNvSpPr txBox="1"/>
          <p:nvPr/>
        </p:nvSpPr>
        <p:spPr>
          <a:xfrm>
            <a:off x="134875" y="922707"/>
            <a:ext cx="120571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Etapa 2: Nomear o sentimento.</a:t>
            </a:r>
          </a:p>
          <a:p>
            <a:endParaRPr lang="pt-BR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Aprender a nomear o sentimento, ampliando nosso repertório.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0F24B53-74A8-4AED-8F85-93B642A85ADA}"/>
              </a:ext>
            </a:extLst>
          </p:cNvPr>
          <p:cNvSpPr/>
          <p:nvPr/>
        </p:nvSpPr>
        <p:spPr>
          <a:xfrm>
            <a:off x="94748" y="0"/>
            <a:ext cx="457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Como desenvolver inteligência emocional?</a:t>
            </a:r>
          </a:p>
        </p:txBody>
      </p:sp>
      <p:grpSp>
        <p:nvGrpSpPr>
          <p:cNvPr id="5" name="Grupo 8">
            <a:extLst>
              <a:ext uri="{FF2B5EF4-FFF2-40B4-BE49-F238E27FC236}">
                <a16:creationId xmlns:a16="http://schemas.microsoft.com/office/drawing/2014/main" id="{07EBF8FA-3196-4A5A-B02A-FF411FEB476B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0CED162-9AC3-4F25-BAB4-5556330E7760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80AD8955-20CE-43BD-805E-3EC837B5CC16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EBC12FF-E9C4-4B4E-B699-F11E0C48FE1C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60E7C71-1B67-41FA-9621-9FB050571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B9B5EFAE-0933-4715-9CF1-0FE43D0F8355}"/>
              </a:ext>
            </a:extLst>
          </p:cNvPr>
          <p:cNvSpPr/>
          <p:nvPr/>
        </p:nvSpPr>
        <p:spPr>
          <a:xfrm>
            <a:off x="5043948" y="3303881"/>
            <a:ext cx="70345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 B: Mímica. Professor apresenta ou entrega uma lista de sentimentos e alunos se revezam para fazer a mímica. A turma precisa descobrir. Para aprimorar, pode se dividir em times e determinar o tempo para adivinhar.</a:t>
            </a:r>
          </a:p>
        </p:txBody>
      </p:sp>
      <p:pic>
        <p:nvPicPr>
          <p:cNvPr id="12" name="Imagem 11" descr="Uma imagem contendo pessoa, interior, parede&#10;&#10;Descrição gerada com muito alta confiança">
            <a:extLst>
              <a:ext uri="{FF2B5EF4-FFF2-40B4-BE49-F238E27FC236}">
                <a16:creationId xmlns:a16="http://schemas.microsoft.com/office/drawing/2014/main" id="{95C68325-C446-4CE8-AC88-DCDBAB768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90" y="2967168"/>
            <a:ext cx="4181168" cy="2787445"/>
          </a:xfrm>
          <a:prstGeom prst="rect">
            <a:avLst/>
          </a:prstGeom>
        </p:spPr>
      </p:pic>
      <p:pic>
        <p:nvPicPr>
          <p:cNvPr id="13" name="Imagem 1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8C48D92E-D4FB-4D9B-B1C9-D4F1AFF0F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160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, água&#10;&#10;Descrição gerada com muito alta confiança">
            <a:extLst>
              <a:ext uri="{FF2B5EF4-FFF2-40B4-BE49-F238E27FC236}">
                <a16:creationId xmlns:a16="http://schemas.microsoft.com/office/drawing/2014/main" id="{E410ED22-41D2-4107-A605-76E952259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7"/>
          <a:stretch/>
        </p:blipFill>
        <p:spPr>
          <a:xfrm>
            <a:off x="0" y="0"/>
            <a:ext cx="12192000" cy="6871648"/>
          </a:xfrm>
          <a:prstGeom prst="rect">
            <a:avLst/>
          </a:prstGeom>
        </p:spPr>
      </p:pic>
      <p:grpSp>
        <p:nvGrpSpPr>
          <p:cNvPr id="5" name="Grupo 8">
            <a:extLst>
              <a:ext uri="{FF2B5EF4-FFF2-40B4-BE49-F238E27FC236}">
                <a16:creationId xmlns:a16="http://schemas.microsoft.com/office/drawing/2014/main" id="{2FEB7FFB-902E-4CE2-AC02-425D2FB85A80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ACC1A57-6D9D-4339-9CBE-6A789A4B2999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B3BD122F-6826-4144-8992-1FE1BED9F5CC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81EC9BF-5FCC-4385-B963-A6080B9E7A61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CFDF3B7-78F0-4423-B5F4-92DD1ACC4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960A721F-21AC-40AC-BFB7-B74FD5FFA0BC}"/>
              </a:ext>
            </a:extLst>
          </p:cNvPr>
          <p:cNvSpPr txBox="1"/>
          <p:nvPr/>
        </p:nvSpPr>
        <p:spPr>
          <a:xfrm>
            <a:off x="134875" y="922707"/>
            <a:ext cx="120571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Etapa 3: Medir a intensidade.</a:t>
            </a:r>
          </a:p>
          <a:p>
            <a:endParaRPr lang="pt-BR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Ser capaz de medir a intensidade do sentimento.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0F24B53-74A8-4AED-8F85-93B642A85ADA}"/>
              </a:ext>
            </a:extLst>
          </p:cNvPr>
          <p:cNvSpPr/>
          <p:nvPr/>
        </p:nvSpPr>
        <p:spPr>
          <a:xfrm>
            <a:off x="94748" y="0"/>
            <a:ext cx="457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Como desenvolver inteligência emocional?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60BBF68-15D2-4886-B26C-D9310AE48E5E}"/>
              </a:ext>
            </a:extLst>
          </p:cNvPr>
          <p:cNvSpPr/>
          <p:nvPr/>
        </p:nvSpPr>
        <p:spPr>
          <a:xfrm>
            <a:off x="545842" y="348854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 A: Construir com os alunos um local com os nomes dos sentimentos e um medidor de intensidade.</a:t>
            </a:r>
          </a:p>
          <a:p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m 11" descr="Uma imagem contendo dispositivo, relógio, interior&#10;&#10;Descrição gerada com muito alta confiança">
            <a:extLst>
              <a:ext uri="{FF2B5EF4-FFF2-40B4-BE49-F238E27FC236}">
                <a16:creationId xmlns:a16="http://schemas.microsoft.com/office/drawing/2014/main" id="{5D61854F-8CFE-44DD-9B4E-4DEBEDD99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40"/>
          <a:stretch/>
        </p:blipFill>
        <p:spPr>
          <a:xfrm>
            <a:off x="7349585" y="2892412"/>
            <a:ext cx="4479345" cy="2761930"/>
          </a:xfrm>
          <a:prstGeom prst="rect">
            <a:avLst/>
          </a:prstGeom>
        </p:spPr>
      </p:pic>
      <p:pic>
        <p:nvPicPr>
          <p:cNvPr id="13" name="Imagem 1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E46E335-5864-481C-9EA8-C35CD8E46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7298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, água&#10;&#10;Descrição gerada com muito alta confiança">
            <a:extLst>
              <a:ext uri="{FF2B5EF4-FFF2-40B4-BE49-F238E27FC236}">
                <a16:creationId xmlns:a16="http://schemas.microsoft.com/office/drawing/2014/main" id="{E410ED22-41D2-4107-A605-76E952259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7"/>
          <a:stretch/>
        </p:blipFill>
        <p:spPr>
          <a:xfrm>
            <a:off x="0" y="0"/>
            <a:ext cx="12192000" cy="6871648"/>
          </a:xfrm>
          <a:prstGeom prst="rect">
            <a:avLst/>
          </a:prstGeom>
        </p:spPr>
      </p:pic>
      <p:grpSp>
        <p:nvGrpSpPr>
          <p:cNvPr id="5" name="Grupo 8">
            <a:extLst>
              <a:ext uri="{FF2B5EF4-FFF2-40B4-BE49-F238E27FC236}">
                <a16:creationId xmlns:a16="http://schemas.microsoft.com/office/drawing/2014/main" id="{2FEB7FFB-902E-4CE2-AC02-425D2FB85A80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ACC1A57-6D9D-4339-9CBE-6A789A4B2999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B3BD122F-6826-4144-8992-1FE1BED9F5CC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81EC9BF-5FCC-4385-B963-A6080B9E7A61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CFDF3B7-78F0-4423-B5F4-92DD1ACC4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960A721F-21AC-40AC-BFB7-B74FD5FFA0BC}"/>
              </a:ext>
            </a:extLst>
          </p:cNvPr>
          <p:cNvSpPr txBox="1"/>
          <p:nvPr/>
        </p:nvSpPr>
        <p:spPr>
          <a:xfrm>
            <a:off x="134875" y="922707"/>
            <a:ext cx="120571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Etapa 3: Medir a intensidade.</a:t>
            </a:r>
          </a:p>
          <a:p>
            <a:endParaRPr lang="pt-BR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Ser capaz de medir a intensidade do sentimento.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0F24B53-74A8-4AED-8F85-93B642A85ADA}"/>
              </a:ext>
            </a:extLst>
          </p:cNvPr>
          <p:cNvSpPr/>
          <p:nvPr/>
        </p:nvSpPr>
        <p:spPr>
          <a:xfrm>
            <a:off x="94748" y="0"/>
            <a:ext cx="457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Como desenvolver inteligência emocional?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D4045DF-4435-4CEF-940F-52F57D0D2904}"/>
              </a:ext>
            </a:extLst>
          </p:cNvPr>
          <p:cNvSpPr/>
          <p:nvPr/>
        </p:nvSpPr>
        <p:spPr>
          <a:xfrm>
            <a:off x="698800" y="3673213"/>
            <a:ext cx="6420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era a intensidade do rancor da Adriana Calcanhotto?</a:t>
            </a:r>
          </a:p>
        </p:txBody>
      </p:sp>
      <p:pic>
        <p:nvPicPr>
          <p:cNvPr id="2052" name="Picture 4" descr="Imagem relacionada">
            <a:extLst>
              <a:ext uri="{FF2B5EF4-FFF2-40B4-BE49-F238E27FC236}">
                <a16:creationId xmlns:a16="http://schemas.microsoft.com/office/drawing/2014/main" id="{20617D5B-FED7-4F90-9DCA-87309778D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795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2EE39B91-C6B8-4C4A-8CA1-5FB44F901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03420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, água&#10;&#10;Descrição gerada com muito alta confiança">
            <a:extLst>
              <a:ext uri="{FF2B5EF4-FFF2-40B4-BE49-F238E27FC236}">
                <a16:creationId xmlns:a16="http://schemas.microsoft.com/office/drawing/2014/main" id="{837CFE79-F732-476A-B37E-EACD50CB0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7"/>
          <a:stretch/>
        </p:blipFill>
        <p:spPr>
          <a:xfrm>
            <a:off x="0" y="0"/>
            <a:ext cx="12192000" cy="6871648"/>
          </a:xfrm>
          <a:prstGeom prst="rect">
            <a:avLst/>
          </a:prstGeom>
        </p:spPr>
      </p:pic>
      <p:grpSp>
        <p:nvGrpSpPr>
          <p:cNvPr id="5" name="Grupo 8">
            <a:extLst>
              <a:ext uri="{FF2B5EF4-FFF2-40B4-BE49-F238E27FC236}">
                <a16:creationId xmlns:a16="http://schemas.microsoft.com/office/drawing/2014/main" id="{BC1CA5E6-70F8-41CE-95D7-22195B5007C3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5DE941B-C7B5-441B-B30B-37DC9F9B9AF7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D9D9366-2BE4-4473-A18D-C730977585F9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D69AC06-4C2A-49A1-BDD2-86B258F64DE5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30D3FD82-4A6C-4605-8C06-433E2494E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960A721F-21AC-40AC-BFB7-B74FD5FFA0BC}"/>
              </a:ext>
            </a:extLst>
          </p:cNvPr>
          <p:cNvSpPr txBox="1"/>
          <p:nvPr/>
        </p:nvSpPr>
        <p:spPr>
          <a:xfrm>
            <a:off x="134875" y="922707"/>
            <a:ext cx="120571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Etapa 4: Acolher e agir com consciência.</a:t>
            </a:r>
          </a:p>
          <a:p>
            <a:endParaRPr lang="pt-BR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Não lutar contra o sentimento nem sentir culpa – procurar compreender e agir da melhor forma.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0F24B53-74A8-4AED-8F85-93B642A85ADA}"/>
              </a:ext>
            </a:extLst>
          </p:cNvPr>
          <p:cNvSpPr/>
          <p:nvPr/>
        </p:nvSpPr>
        <p:spPr>
          <a:xfrm>
            <a:off x="94748" y="0"/>
            <a:ext cx="457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Como desenvolver inteligência emocional?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C543362-F651-496D-A3CE-1353A7DA7477}"/>
              </a:ext>
            </a:extLst>
          </p:cNvPr>
          <p:cNvSpPr/>
          <p:nvPr/>
        </p:nvSpPr>
        <p:spPr>
          <a:xfrm>
            <a:off x="717755" y="376374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você reage quando está ansioso?</a:t>
            </a:r>
          </a:p>
          <a:p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poderia fazer?</a:t>
            </a:r>
          </a:p>
        </p:txBody>
      </p:sp>
      <p:pic>
        <p:nvPicPr>
          <p:cNvPr id="11" name="Imagem 10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0B6C13FE-E5A1-4283-B1EC-658EDF9E7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83563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, água&#10;&#10;Descrição gerada com muito alta confiança">
            <a:extLst>
              <a:ext uri="{FF2B5EF4-FFF2-40B4-BE49-F238E27FC236}">
                <a16:creationId xmlns:a16="http://schemas.microsoft.com/office/drawing/2014/main" id="{320C3309-789B-4966-A4C0-BE67E78D6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7"/>
          <a:stretch/>
        </p:blipFill>
        <p:spPr>
          <a:xfrm>
            <a:off x="0" y="0"/>
            <a:ext cx="12192000" cy="6871648"/>
          </a:xfrm>
          <a:prstGeom prst="rect">
            <a:avLst/>
          </a:prstGeom>
        </p:spPr>
      </p:pic>
      <p:grpSp>
        <p:nvGrpSpPr>
          <p:cNvPr id="5" name="Grupo 8">
            <a:extLst>
              <a:ext uri="{FF2B5EF4-FFF2-40B4-BE49-F238E27FC236}">
                <a16:creationId xmlns:a16="http://schemas.microsoft.com/office/drawing/2014/main" id="{C995C930-4F7E-42D1-84ED-DEA9CFFE4C95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74E97F8B-9604-45A9-ABD6-E27247AE9D23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20D93E4E-DAC3-4A3B-ADAF-B4F7F1E6F828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20241A4-9CB0-4F1C-8500-E32043BBD5EA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763B3D0C-489C-4A1D-8F26-BE9D3DB43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960A721F-21AC-40AC-BFB7-B74FD5FFA0BC}"/>
              </a:ext>
            </a:extLst>
          </p:cNvPr>
          <p:cNvSpPr txBox="1"/>
          <p:nvPr/>
        </p:nvSpPr>
        <p:spPr>
          <a:xfrm>
            <a:off x="134875" y="922707"/>
            <a:ext cx="120571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Etapa 4: Acolher e agir com consciência.</a:t>
            </a:r>
          </a:p>
          <a:p>
            <a:endParaRPr lang="pt-BR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Não lutar contra o sentimento nem sentir culpa – procurar compreender e agir da melhor forma.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0F24B53-74A8-4AED-8F85-93B642A85ADA}"/>
              </a:ext>
            </a:extLst>
          </p:cNvPr>
          <p:cNvSpPr/>
          <p:nvPr/>
        </p:nvSpPr>
        <p:spPr>
          <a:xfrm>
            <a:off x="94748" y="0"/>
            <a:ext cx="457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Como desenvolver inteligência emocional?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F95E993-87C2-42E1-A964-A3DB3AC36AAB}"/>
              </a:ext>
            </a:extLst>
          </p:cNvPr>
          <p:cNvSpPr/>
          <p:nvPr/>
        </p:nvSpPr>
        <p:spPr>
          <a:xfrm>
            <a:off x="519720" y="3613268"/>
            <a:ext cx="59990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 A: Roda de Escolhas. Em um prato descartável escrever (ou desenhar) atividades que podem ser feitas quando estiver sentindo cada sentimento (por exemplo, raiva, tristeza, ansiedade, decepção). 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4EDDEF5A-1CC5-4CFD-8347-3CDE5B2288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5526431"/>
              </p:ext>
            </p:extLst>
          </p:nvPr>
        </p:nvGraphicFramePr>
        <p:xfrm>
          <a:off x="6208532" y="2568520"/>
          <a:ext cx="5909187" cy="4361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3139463E-B756-489C-A262-A5C1F1012D0A}"/>
              </a:ext>
            </a:extLst>
          </p:cNvPr>
          <p:cNvSpPr txBox="1"/>
          <p:nvPr/>
        </p:nvSpPr>
        <p:spPr>
          <a:xfrm>
            <a:off x="8426385" y="2428755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Ansiedade</a:t>
            </a:r>
          </a:p>
        </p:txBody>
      </p:sp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1110BD4A-5D06-4355-A2B6-86CD6EDC9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23049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, água&#10;&#10;Descrição gerada com muito alta confiança">
            <a:extLst>
              <a:ext uri="{FF2B5EF4-FFF2-40B4-BE49-F238E27FC236}">
                <a16:creationId xmlns:a16="http://schemas.microsoft.com/office/drawing/2014/main" id="{320C3309-789B-4966-A4C0-BE67E78D6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7"/>
          <a:stretch/>
        </p:blipFill>
        <p:spPr>
          <a:xfrm>
            <a:off x="0" y="0"/>
            <a:ext cx="12192000" cy="6871648"/>
          </a:xfrm>
          <a:prstGeom prst="rect">
            <a:avLst/>
          </a:prstGeom>
        </p:spPr>
      </p:pic>
      <p:grpSp>
        <p:nvGrpSpPr>
          <p:cNvPr id="5" name="Grupo 8">
            <a:extLst>
              <a:ext uri="{FF2B5EF4-FFF2-40B4-BE49-F238E27FC236}">
                <a16:creationId xmlns:a16="http://schemas.microsoft.com/office/drawing/2014/main" id="{C995C930-4F7E-42D1-84ED-DEA9CFFE4C95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74E97F8B-9604-45A9-ABD6-E27247AE9D23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20D93E4E-DAC3-4A3B-ADAF-B4F7F1E6F828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20241A4-9CB0-4F1C-8500-E32043BBD5EA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763B3D0C-489C-4A1D-8F26-BE9D3DB43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960A721F-21AC-40AC-BFB7-B74FD5FFA0BC}"/>
              </a:ext>
            </a:extLst>
          </p:cNvPr>
          <p:cNvSpPr txBox="1"/>
          <p:nvPr/>
        </p:nvSpPr>
        <p:spPr>
          <a:xfrm>
            <a:off x="134875" y="922707"/>
            <a:ext cx="120571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Etapa 4: Acolher e agir com consciência.</a:t>
            </a:r>
          </a:p>
          <a:p>
            <a:endParaRPr lang="pt-BR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Não lutar contra o sentimento nem sentir culpa – procurar compreender e agir da melhor forma.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0F24B53-74A8-4AED-8F85-93B642A85ADA}"/>
              </a:ext>
            </a:extLst>
          </p:cNvPr>
          <p:cNvSpPr/>
          <p:nvPr/>
        </p:nvSpPr>
        <p:spPr>
          <a:xfrm>
            <a:off x="94748" y="0"/>
            <a:ext cx="457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Como desenvolver inteligência emocional?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F95E993-87C2-42E1-A964-A3DB3AC36AAB}"/>
              </a:ext>
            </a:extLst>
          </p:cNvPr>
          <p:cNvSpPr/>
          <p:nvPr/>
        </p:nvSpPr>
        <p:spPr>
          <a:xfrm>
            <a:off x="578714" y="3501215"/>
            <a:ext cx="58515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 B: Elaborar um cardápio de atividades possíveis para agir com cada sentimento, incluindo o nome da atividade, duração e quanto custa financeiramente.</a:t>
            </a:r>
          </a:p>
          <a:p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8D23090-78FC-493D-BBC4-7AEE07B829BE}"/>
              </a:ext>
            </a:extLst>
          </p:cNvPr>
          <p:cNvSpPr/>
          <p:nvPr/>
        </p:nvSpPr>
        <p:spPr>
          <a:xfrm>
            <a:off x="6799006" y="2315497"/>
            <a:ext cx="5043949" cy="40158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0683595-5AA0-4981-A226-71345385D44A}"/>
              </a:ext>
            </a:extLst>
          </p:cNvPr>
          <p:cNvSpPr txBox="1"/>
          <p:nvPr/>
        </p:nvSpPr>
        <p:spPr>
          <a:xfrm>
            <a:off x="8439226" y="2375740"/>
            <a:ext cx="1742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/>
              <a:t>Menu da Raiva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345E2BD-3494-4B3F-8E38-1D750E97C3A5}"/>
              </a:ext>
            </a:extLst>
          </p:cNvPr>
          <p:cNvSpPr txBox="1"/>
          <p:nvPr/>
        </p:nvSpPr>
        <p:spPr>
          <a:xfrm>
            <a:off x="7016925" y="2862120"/>
            <a:ext cx="1068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+mj-lt"/>
              </a:rPr>
              <a:t>Atividade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376273C-59E7-47BD-89AA-FA363BAC4744}"/>
              </a:ext>
            </a:extLst>
          </p:cNvPr>
          <p:cNvSpPr txBox="1"/>
          <p:nvPr/>
        </p:nvSpPr>
        <p:spPr>
          <a:xfrm>
            <a:off x="8895691" y="2859865"/>
            <a:ext cx="81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+mj-lt"/>
              </a:rPr>
              <a:t>Tempo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C4ADE24-8282-4D2A-B1CF-01A7DABA6FEF}"/>
              </a:ext>
            </a:extLst>
          </p:cNvPr>
          <p:cNvSpPr txBox="1"/>
          <p:nvPr/>
        </p:nvSpPr>
        <p:spPr>
          <a:xfrm>
            <a:off x="10798842" y="2862120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+mj-lt"/>
              </a:rPr>
              <a:t>R$</a:t>
            </a:r>
          </a:p>
        </p:txBody>
      </p:sp>
      <p:pic>
        <p:nvPicPr>
          <p:cNvPr id="16" name="Imagem 1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F792FB-D628-4E98-9A80-382BAD441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174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, água&#10;&#10;Descrição gerada com muito alta confiança">
            <a:extLst>
              <a:ext uri="{FF2B5EF4-FFF2-40B4-BE49-F238E27FC236}">
                <a16:creationId xmlns:a16="http://schemas.microsoft.com/office/drawing/2014/main" id="{5EF33CAC-EE10-4A86-A7D8-F0CF98F2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7"/>
          <a:stretch/>
        </p:blipFill>
        <p:spPr>
          <a:xfrm>
            <a:off x="0" y="0"/>
            <a:ext cx="12192000" cy="6871648"/>
          </a:xfrm>
          <a:prstGeom prst="rect">
            <a:avLst/>
          </a:prstGeom>
        </p:spPr>
      </p:pic>
      <p:grpSp>
        <p:nvGrpSpPr>
          <p:cNvPr id="5" name="Grupo 8">
            <a:extLst>
              <a:ext uri="{FF2B5EF4-FFF2-40B4-BE49-F238E27FC236}">
                <a16:creationId xmlns:a16="http://schemas.microsoft.com/office/drawing/2014/main" id="{7847851A-237C-47E0-B0BA-6FE3A94F9794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47BB90D-65AD-4480-BD0E-83941634752B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AB3ECBCF-410B-41C6-8DDE-188B414E8082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B41F6F45-EA8B-4DEC-92D6-2D420A7F5BC8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6B43FEA1-691A-4A79-800D-B3C578FCB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960A721F-21AC-40AC-BFB7-B74FD5FFA0BC}"/>
              </a:ext>
            </a:extLst>
          </p:cNvPr>
          <p:cNvSpPr txBox="1"/>
          <p:nvPr/>
        </p:nvSpPr>
        <p:spPr>
          <a:xfrm>
            <a:off x="134875" y="922707"/>
            <a:ext cx="120571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Etapa 5: Identificar pistas não verbais de como outra pessoa se sente e agir conscientemente.</a:t>
            </a:r>
          </a:p>
          <a:p>
            <a:endParaRPr lang="pt-BR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Ter empatia com os outros.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0F24B53-74A8-4AED-8F85-93B642A85ADA}"/>
              </a:ext>
            </a:extLst>
          </p:cNvPr>
          <p:cNvSpPr/>
          <p:nvPr/>
        </p:nvSpPr>
        <p:spPr>
          <a:xfrm>
            <a:off x="94748" y="0"/>
            <a:ext cx="457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Como desenvolver inteligência emocional?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B2C44F1-90DC-4129-AA6C-F198ACC500BF}"/>
              </a:ext>
            </a:extLst>
          </p:cNvPr>
          <p:cNvSpPr/>
          <p:nvPr/>
        </p:nvSpPr>
        <p:spPr>
          <a:xfrm>
            <a:off x="368826" y="3730824"/>
            <a:ext cx="1158922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 A: Avaliar fotos e vídeos, tentando identificar os sentimentos e criando empatia.*</a:t>
            </a:r>
          </a:p>
          <a:p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Não é para ser um julgamento, mas um exercício de empatia.</a:t>
            </a:r>
          </a:p>
        </p:txBody>
      </p:sp>
      <p:pic>
        <p:nvPicPr>
          <p:cNvPr id="11" name="Imagem 10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B296D8F1-AD64-483B-B26E-F88E32D94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7823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essoa, xícara, mesa, interior&#10;&#10;Descrição gerada com muito alta confiança">
            <a:extLst>
              <a:ext uri="{FF2B5EF4-FFF2-40B4-BE49-F238E27FC236}">
                <a16:creationId xmlns:a16="http://schemas.microsoft.com/office/drawing/2014/main" id="{8B9617BD-7111-4491-B96A-54EE4DE87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27" r="-1" b="441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Imagem 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73DC820-1608-4E40-BCE4-A9F2F1AC4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84930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arede, interior, pessoa, homem&#10;&#10;Descrição gerada com muito alta confiança">
            <a:extLst>
              <a:ext uri="{FF2B5EF4-FFF2-40B4-BE49-F238E27FC236}">
                <a16:creationId xmlns:a16="http://schemas.microsoft.com/office/drawing/2014/main" id="{C4B642E6-290B-4E7B-BEFD-50DA77146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Imagem 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35EACFA3-9C3B-4C9F-BDF4-AA6EC53BF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325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essoa, gravata, vestindo, ao ar livre&#10;&#10;Descrição gerada com muito alta confiança">
            <a:extLst>
              <a:ext uri="{FF2B5EF4-FFF2-40B4-BE49-F238E27FC236}">
                <a16:creationId xmlns:a16="http://schemas.microsoft.com/office/drawing/2014/main" id="{C75D96DD-DFA3-4A5B-80E3-B6C3624DC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33" b="141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Imagem 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152C90D4-8EF7-489E-B5FE-23C6DF20E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7244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8772093-77AE-473F-9D2F-DF4A4CF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9252"/>
            <a:ext cx="12192000" cy="890162"/>
          </a:xfrm>
        </p:spPr>
        <p:txBody>
          <a:bodyPr/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 que estamos fazendo aqui?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962E633-9BB2-48B8-BDD4-DC59D1D46AF5}"/>
              </a:ext>
            </a:extLst>
          </p:cNvPr>
          <p:cNvSpPr/>
          <p:nvPr/>
        </p:nvSpPr>
        <p:spPr>
          <a:xfrm>
            <a:off x="9861452" y="0"/>
            <a:ext cx="2330548" cy="1267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7E5487F-5703-4310-A775-4564BA6A5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974" y="242051"/>
            <a:ext cx="1994628" cy="7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209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essoa, homem, parede, interior&#10;&#10;Descrição gerada com muito alta confiança">
            <a:extLst>
              <a:ext uri="{FF2B5EF4-FFF2-40B4-BE49-F238E27FC236}">
                <a16:creationId xmlns:a16="http://schemas.microsoft.com/office/drawing/2014/main" id="{77320F7C-7A4E-4946-A4A4-723A1D773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Imagem 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1BFD7422-A6E7-4A45-A7A3-2A567D776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006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, água&#10;&#10;Descrição gerada com muito alta confiança">
            <a:extLst>
              <a:ext uri="{FF2B5EF4-FFF2-40B4-BE49-F238E27FC236}">
                <a16:creationId xmlns:a16="http://schemas.microsoft.com/office/drawing/2014/main" id="{5EF33CAC-EE10-4A86-A7D8-F0CF98F2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7"/>
          <a:stretch/>
        </p:blipFill>
        <p:spPr>
          <a:xfrm>
            <a:off x="0" y="0"/>
            <a:ext cx="12192000" cy="6871648"/>
          </a:xfrm>
          <a:prstGeom prst="rect">
            <a:avLst/>
          </a:prstGeom>
        </p:spPr>
      </p:pic>
      <p:grpSp>
        <p:nvGrpSpPr>
          <p:cNvPr id="5" name="Grupo 8">
            <a:extLst>
              <a:ext uri="{FF2B5EF4-FFF2-40B4-BE49-F238E27FC236}">
                <a16:creationId xmlns:a16="http://schemas.microsoft.com/office/drawing/2014/main" id="{7847851A-237C-47E0-B0BA-6FE3A94F9794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47BB90D-65AD-4480-BD0E-83941634752B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AB3ECBCF-410B-41C6-8DDE-188B414E8082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B41F6F45-EA8B-4DEC-92D6-2D420A7F5BC8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6B43FEA1-691A-4A79-800D-B3C578FCB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960A721F-21AC-40AC-BFB7-B74FD5FFA0BC}"/>
              </a:ext>
            </a:extLst>
          </p:cNvPr>
          <p:cNvSpPr txBox="1"/>
          <p:nvPr/>
        </p:nvSpPr>
        <p:spPr>
          <a:xfrm>
            <a:off x="134875" y="922707"/>
            <a:ext cx="120571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Etapa 5: Identificar pistas não verbais de como outra pessoa se sente e agir </a:t>
            </a:r>
            <a:r>
              <a:rPr lang="pt-BR" sz="2600" dirty="0">
                <a:solidFill>
                  <a:schemeClr val="bg1"/>
                </a:solidFill>
                <a:latin typeface="+mj-lt"/>
              </a:rPr>
              <a:t>conscientemente</a:t>
            </a:r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endParaRPr lang="pt-BR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Ter empatia com os outros.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0F24B53-74A8-4AED-8F85-93B642A85ADA}"/>
              </a:ext>
            </a:extLst>
          </p:cNvPr>
          <p:cNvSpPr/>
          <p:nvPr/>
        </p:nvSpPr>
        <p:spPr>
          <a:xfrm>
            <a:off x="94748" y="0"/>
            <a:ext cx="457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Como desenvolver inteligência emocional?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B2C44F1-90DC-4129-AA6C-F198ACC500BF}"/>
              </a:ext>
            </a:extLst>
          </p:cNvPr>
          <p:cNvSpPr/>
          <p:nvPr/>
        </p:nvSpPr>
        <p:spPr>
          <a:xfrm>
            <a:off x="356973" y="353005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 B: Fazer desenho de pessoas com diferentes sentimentos, e outras pessoas precisam adivinhar qual foi o sentimento desenhado.</a:t>
            </a:r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12" name="Imagem 11" descr="Uma imagem contendo pessoa, homem, edifício&#10;&#10;Descrição gerada com muito alta confiança">
            <a:extLst>
              <a:ext uri="{FF2B5EF4-FFF2-40B4-BE49-F238E27FC236}">
                <a16:creationId xmlns:a16="http://schemas.microsoft.com/office/drawing/2014/main" id="{BBA5B869-8E46-46FC-A909-EE9981D0B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86" y="2188014"/>
            <a:ext cx="5614390" cy="3747279"/>
          </a:xfrm>
          <a:prstGeom prst="rect">
            <a:avLst/>
          </a:prstGeom>
        </p:spPr>
      </p:pic>
      <p:pic>
        <p:nvPicPr>
          <p:cNvPr id="13" name="Imagem 1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49EE146-B495-464B-AE00-96AE1929F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7716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ntendo comida&#10;&#10;Descrição gerada com alta confiança">
            <a:extLst>
              <a:ext uri="{FF2B5EF4-FFF2-40B4-BE49-F238E27FC236}">
                <a16:creationId xmlns:a16="http://schemas.microsoft.com/office/drawing/2014/main" id="{6E09C6BB-BB76-48E0-B183-F084668F4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FC43251-E33A-4954-868A-43913EBC5E72}"/>
              </a:ext>
            </a:extLst>
          </p:cNvPr>
          <p:cNvSpPr txBox="1">
            <a:spLocks/>
          </p:cNvSpPr>
          <p:nvPr/>
        </p:nvSpPr>
        <p:spPr>
          <a:xfrm>
            <a:off x="285463" y="301279"/>
            <a:ext cx="5810537" cy="7184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10D03DE9-6BBB-4081-B80D-78A853CD35D2}"/>
              </a:ext>
            </a:extLst>
          </p:cNvPr>
          <p:cNvSpPr txBox="1">
            <a:spLocks/>
          </p:cNvSpPr>
          <p:nvPr/>
        </p:nvSpPr>
        <p:spPr>
          <a:xfrm>
            <a:off x="392930" y="1413706"/>
            <a:ext cx="3898851" cy="50062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 o que estou sentindo?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1C471D2F-62B7-4F43-A753-1C27AF06AA93}"/>
              </a:ext>
            </a:extLst>
          </p:cNvPr>
          <p:cNvSpPr txBox="1">
            <a:spLocks/>
          </p:cNvSpPr>
          <p:nvPr/>
        </p:nvSpPr>
        <p:spPr>
          <a:xfrm>
            <a:off x="542138" y="3646665"/>
            <a:ext cx="3291904" cy="1225751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Inteligência emocional</a:t>
            </a: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B4FEEFD-6C6F-46C0-9A13-E60696D9EB21}"/>
              </a:ext>
            </a:extLst>
          </p:cNvPr>
          <p:cNvSpPr txBox="1">
            <a:spLocks/>
          </p:cNvSpPr>
          <p:nvPr/>
        </p:nvSpPr>
        <p:spPr>
          <a:xfrm>
            <a:off x="5023926" y="1724748"/>
            <a:ext cx="5810536" cy="104713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pt-PT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Autoconsciência / Autocontrole / Consciência social / Gerenciar relações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95C78369-43A1-47B4-B9C8-89AAE1255CEA}"/>
              </a:ext>
            </a:extLst>
          </p:cNvPr>
          <p:cNvSpPr txBox="1">
            <a:spLocks/>
          </p:cNvSpPr>
          <p:nvPr/>
        </p:nvSpPr>
        <p:spPr>
          <a:xfrm>
            <a:off x="5023926" y="3029229"/>
            <a:ext cx="6981263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para saúde, bem estar e sucesso.</a:t>
            </a:r>
          </a:p>
        </p:txBody>
      </p:sp>
      <p:sp>
        <p:nvSpPr>
          <p:cNvPr id="9" name="Seta: Dobrada 8">
            <a:extLst>
              <a:ext uri="{FF2B5EF4-FFF2-40B4-BE49-F238E27FC236}">
                <a16:creationId xmlns:a16="http://schemas.microsoft.com/office/drawing/2014/main" id="{3895CC58-47A2-40B6-BE0F-D5A0D0513390}"/>
              </a:ext>
            </a:extLst>
          </p:cNvPr>
          <p:cNvSpPr/>
          <p:nvPr/>
        </p:nvSpPr>
        <p:spPr>
          <a:xfrm>
            <a:off x="1951525" y="1979923"/>
            <a:ext cx="2983910" cy="1619912"/>
          </a:xfrm>
          <a:prstGeom prst="bentArrow">
            <a:avLst>
              <a:gd name="adj1" fmla="val 16549"/>
              <a:gd name="adj2" fmla="val 18627"/>
              <a:gd name="adj3" fmla="val 16806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: Dobrada 10">
            <a:extLst>
              <a:ext uri="{FF2B5EF4-FFF2-40B4-BE49-F238E27FC236}">
                <a16:creationId xmlns:a16="http://schemas.microsoft.com/office/drawing/2014/main" id="{F6C1EAAD-C823-4AB5-AA90-5CCF71B55C02}"/>
              </a:ext>
            </a:extLst>
          </p:cNvPr>
          <p:cNvSpPr/>
          <p:nvPr/>
        </p:nvSpPr>
        <p:spPr>
          <a:xfrm flipV="1">
            <a:off x="2273269" y="4919244"/>
            <a:ext cx="2662166" cy="847373"/>
          </a:xfrm>
          <a:prstGeom prst="bentArrow">
            <a:avLst>
              <a:gd name="adj1" fmla="val 27862"/>
              <a:gd name="adj2" fmla="val 40185"/>
              <a:gd name="adj3" fmla="val 32774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E16FAE3E-C0BB-48B6-93BB-024DFEF69F71}"/>
              </a:ext>
            </a:extLst>
          </p:cNvPr>
          <p:cNvSpPr txBox="1">
            <a:spLocks/>
          </p:cNvSpPr>
          <p:nvPr/>
        </p:nvSpPr>
        <p:spPr>
          <a:xfrm>
            <a:off x="5023926" y="3756308"/>
            <a:ext cx="6978360" cy="286922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Ouvir o corpo.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Nomear o sentimento.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Medir a intensidade.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Acolher e agir com consciência.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Identificar pistas não verbais de como outra pessoa se sente e agir </a:t>
            </a:r>
            <a:r>
              <a:rPr lang="pt-BR" dirty="0">
                <a:solidFill>
                  <a:schemeClr val="bg1"/>
                </a:solidFill>
              </a:rPr>
              <a:t>conscientemente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PT" alt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eta: Dobrada 14">
            <a:extLst>
              <a:ext uri="{FF2B5EF4-FFF2-40B4-BE49-F238E27FC236}">
                <a16:creationId xmlns:a16="http://schemas.microsoft.com/office/drawing/2014/main" id="{47C322FE-B1ED-4DD2-A3DC-841619254114}"/>
              </a:ext>
            </a:extLst>
          </p:cNvPr>
          <p:cNvSpPr/>
          <p:nvPr/>
        </p:nvSpPr>
        <p:spPr>
          <a:xfrm>
            <a:off x="2374491" y="3029230"/>
            <a:ext cx="2560944" cy="534616"/>
          </a:xfrm>
          <a:prstGeom prst="bentArrow">
            <a:avLst>
              <a:gd name="adj1" fmla="val 45762"/>
              <a:gd name="adj2" fmla="val 50000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3" name="Imagem 1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F6B5ACAA-1F77-4346-BCA1-F7A210A75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221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BB15ECA-1C56-4445-B15B-87E2F57D3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6E1B61E-92F5-4F1E-97EA-AF7FA0E85705}"/>
              </a:ext>
            </a:extLst>
          </p:cNvPr>
          <p:cNvSpPr txBox="1"/>
          <p:nvPr/>
        </p:nvSpPr>
        <p:spPr>
          <a:xfrm>
            <a:off x="134855" y="276376"/>
            <a:ext cx="1205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+mj-lt"/>
              </a:rPr>
              <a:t>Com os alunos: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545F496-8A30-478D-8218-3D6B840B4616}"/>
              </a:ext>
            </a:extLst>
          </p:cNvPr>
          <p:cNvSpPr/>
          <p:nvPr/>
        </p:nvSpPr>
        <p:spPr>
          <a:xfrm>
            <a:off x="496908" y="3105523"/>
            <a:ext cx="5666509" cy="193899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SENTIR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Apresentação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Tenho Monstros na Barriga (</a:t>
            </a:r>
            <a:r>
              <a:rPr lang="pt-B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Tonia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Casarin)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Desenho das sensações no corpo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Música e sentimento</a:t>
            </a:r>
          </a:p>
        </p:txBody>
      </p:sp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98DCEB3F-2E56-479F-815F-DCEAFD9DA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66" y="2318090"/>
            <a:ext cx="2770480" cy="314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921DAD55-2297-432D-9433-932935809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73432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céu, árvore, natureza&#10;&#10;Descrição gerada com muito alta confiança">
            <a:extLst>
              <a:ext uri="{FF2B5EF4-FFF2-40B4-BE49-F238E27FC236}">
                <a16:creationId xmlns:a16="http://schemas.microsoft.com/office/drawing/2014/main" id="{7BB669AE-3DBB-41A0-BDD5-D2AC6A28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385978" y="382012"/>
            <a:ext cx="114200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highlight>
                  <a:srgbClr val="FFFF00"/>
                </a:highlight>
                <a:latin typeface="+mj-lt"/>
              </a:rPr>
              <a:t>Facilitador, discutir e </a:t>
            </a:r>
            <a:r>
              <a:rPr lang="pt-BR" sz="3200" dirty="0" err="1">
                <a:highlight>
                  <a:srgbClr val="FFFF00"/>
                </a:highlight>
                <a:latin typeface="+mj-lt"/>
              </a:rPr>
              <a:t>co-criar</a:t>
            </a:r>
            <a:r>
              <a:rPr lang="pt-BR" sz="3200" dirty="0">
                <a:highlight>
                  <a:srgbClr val="FFFF00"/>
                </a:highlight>
                <a:latin typeface="+mj-lt"/>
              </a:rPr>
              <a:t> soluções. Exemplo: </a:t>
            </a:r>
          </a:p>
          <a:p>
            <a:endParaRPr lang="pt-BR" sz="3200" dirty="0">
              <a:solidFill>
                <a:schemeClr val="bg1"/>
              </a:solidFill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O que fazer com alunos que não sabe lidar com a raiva ou a tristeza.</a:t>
            </a:r>
          </a:p>
          <a:p>
            <a:pPr marL="914400" lvl="1" indent="-457200"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Sugestão: ajudar o aluno a seguir os passos – 1. Ouvir o corpo, 2. Nomear, 3. Saber a intensidade, 4. Acolher e decidir como agir</a:t>
            </a:r>
          </a:p>
          <a:p>
            <a:pPr marL="914400" lvl="1" indent="-457200"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Sugestão: simular na sala situações de raiva e decidirem opções para os alunos escolherem.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E933E6C-15A1-4C95-A2A3-068D332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6307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3002588-9E5A-4815-8A24-2A443CB76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648"/>
          <a:stretch/>
        </p:blipFill>
        <p:spPr>
          <a:xfrm>
            <a:off x="-1" y="1"/>
            <a:ext cx="12192000" cy="6132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84DB272-AB82-48C7-BAEB-98ADB1351D73}"/>
              </a:ext>
            </a:extLst>
          </p:cNvPr>
          <p:cNvSpPr txBox="1"/>
          <p:nvPr/>
        </p:nvSpPr>
        <p:spPr>
          <a:xfrm>
            <a:off x="1" y="5862563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+mj-lt"/>
              </a:rPr>
              <a:t>Avaliação pós-Encontro</a:t>
            </a:r>
          </a:p>
        </p:txBody>
      </p: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0D0FC5B-59E8-4552-899F-F92DFACE0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55649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529" y="-64312"/>
            <a:ext cx="12300933" cy="7048435"/>
            <a:chOff x="-529" y="-64312"/>
            <a:chExt cx="12300933" cy="7048435"/>
          </a:xfrm>
        </p:grpSpPr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" y="-64312"/>
              <a:ext cx="12300933" cy="7048435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2"/>
            <a:srcRect l="33370" r="31913"/>
            <a:stretch/>
          </p:blipFill>
          <p:spPr>
            <a:xfrm flipH="1">
              <a:off x="-1" y="-64312"/>
              <a:ext cx="4270501" cy="7048435"/>
            </a:xfrm>
            <a:prstGeom prst="rect">
              <a:avLst/>
            </a:prstGeom>
          </p:spPr>
        </p:pic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1401A096-B853-4CD2-9741-4AFDA7FDDF27}"/>
              </a:ext>
            </a:extLst>
          </p:cNvPr>
          <p:cNvSpPr/>
          <p:nvPr/>
        </p:nvSpPr>
        <p:spPr>
          <a:xfrm>
            <a:off x="-14177" y="-64312"/>
            <a:ext cx="4695840" cy="69356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5"/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7" name="Retângulo 6"/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E0A83921-C0CE-491B-B59A-D6B4F1DA670F}"/>
              </a:ext>
            </a:extLst>
          </p:cNvPr>
          <p:cNvSpPr/>
          <p:nvPr/>
        </p:nvSpPr>
        <p:spPr>
          <a:xfrm>
            <a:off x="6673997" y="2067829"/>
            <a:ext cx="331052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t-BR" sz="6000" i="1" dirty="0">
                <a:solidFill>
                  <a:srgbClr val="FFE400"/>
                </a:solidFill>
                <a:latin typeface="+mj-lt"/>
              </a:rPr>
              <a:t>Obrigado!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38C8CF6-05F0-4B4D-9F6E-A2FB76A0F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03" y="2750270"/>
            <a:ext cx="3531095" cy="13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40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4F13CC2C-F449-4066-B4BE-B02AFF2F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888" y="2715065"/>
            <a:ext cx="7104185" cy="2405576"/>
          </a:xfrm>
        </p:spPr>
        <p:txBody>
          <a:bodyPr/>
          <a:lstStyle/>
          <a:p>
            <a:r>
              <a:rPr lang="pt-B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Por que você faz o que faz?</a:t>
            </a:r>
            <a:b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br>
              <a:rPr lang="pt-B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t-B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Por que você é professor?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A1E67C2-81DB-413D-B1A8-918FA1391DD3}"/>
              </a:ext>
            </a:extLst>
          </p:cNvPr>
          <p:cNvSpPr/>
          <p:nvPr/>
        </p:nvSpPr>
        <p:spPr>
          <a:xfrm>
            <a:off x="9861452" y="0"/>
            <a:ext cx="2330548" cy="1267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F6521A7-EF5E-44D0-9D7B-E616BE264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974" y="242051"/>
            <a:ext cx="1994628" cy="7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44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8772093-77AE-473F-9D2F-DF4A4CF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50297"/>
            <a:ext cx="12192000" cy="890162"/>
          </a:xfrm>
        </p:spPr>
        <p:txBody>
          <a:bodyPr/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Felicidade!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47D114E-138C-4B9F-8DFC-6CCBFC2ED486}"/>
              </a:ext>
            </a:extLst>
          </p:cNvPr>
          <p:cNvSpPr txBox="1"/>
          <p:nvPr/>
        </p:nvSpPr>
        <p:spPr>
          <a:xfrm>
            <a:off x="539982" y="3386414"/>
            <a:ext cx="11112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+mn-lt"/>
              </a:rPr>
              <a:t>Ponto em comum da humanidade: </a:t>
            </a:r>
          </a:p>
          <a:p>
            <a:r>
              <a:rPr lang="pt-BR" sz="3200" dirty="0">
                <a:solidFill>
                  <a:schemeClr val="bg1"/>
                </a:solidFill>
                <a:latin typeface="+mn-lt"/>
              </a:rPr>
              <a:t>	</a:t>
            </a:r>
            <a:r>
              <a:rPr lang="pt-BR" sz="4000" dirty="0">
                <a:solidFill>
                  <a:schemeClr val="bg1"/>
                </a:solidFill>
                <a:latin typeface="+mn-lt"/>
              </a:rPr>
              <a:t>Aspirar por felicidade e bem estar.</a:t>
            </a:r>
            <a:endParaRPr lang="pt-BR" sz="3200" dirty="0">
              <a:latin typeface="+mn-lt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A32FDE1-68E0-415B-9FE9-BD57249B3B0E}"/>
              </a:ext>
            </a:extLst>
          </p:cNvPr>
          <p:cNvSpPr/>
          <p:nvPr/>
        </p:nvSpPr>
        <p:spPr>
          <a:xfrm>
            <a:off x="9861452" y="0"/>
            <a:ext cx="2330548" cy="1267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A05E2B5-774E-47DE-A55F-5E26B0F60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974" y="242051"/>
            <a:ext cx="1994628" cy="7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37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8772093-77AE-473F-9D2F-DF4A4CF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50297"/>
            <a:ext cx="12192000" cy="890162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Felicidade!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47D114E-138C-4B9F-8DFC-6CCBFC2ED486}"/>
              </a:ext>
            </a:extLst>
          </p:cNvPr>
          <p:cNvSpPr txBox="1"/>
          <p:nvPr/>
        </p:nvSpPr>
        <p:spPr>
          <a:xfrm>
            <a:off x="539982" y="3386414"/>
            <a:ext cx="11112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Ponto em comum da humanidade: </a:t>
            </a:r>
          </a:p>
          <a:p>
            <a:r>
              <a:rPr lang="pt-BR" sz="3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	</a:t>
            </a:r>
            <a:r>
              <a:rPr lang="pt-BR" sz="4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Aspirar por felicidade e bem estar. </a:t>
            </a:r>
            <a:endParaRPr lang="pt-BR" sz="3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F125420-7482-4751-A872-15FEDF66DDC9}"/>
              </a:ext>
            </a:extLst>
          </p:cNvPr>
          <p:cNvSpPr txBox="1"/>
          <p:nvPr/>
        </p:nvSpPr>
        <p:spPr>
          <a:xfrm>
            <a:off x="669549" y="4799162"/>
            <a:ext cx="7560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PT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promessa de felicidade eterna nessa vida é um mito – tem causado exaustão e depressão.</a:t>
            </a:r>
          </a:p>
          <a:p>
            <a:pPr lvl="0" algn="ctr"/>
            <a:r>
              <a:rPr lang="pt-PT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“Sofrimento e contentamento são afetos distintos e necessários (...) Eliminar o sofrimento é o mesmo que eliminar a vida”. (Vivane Mosé)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57811CE-E0EC-4589-A130-34BF04C903E6}"/>
              </a:ext>
            </a:extLst>
          </p:cNvPr>
          <p:cNvSpPr/>
          <p:nvPr/>
        </p:nvSpPr>
        <p:spPr>
          <a:xfrm>
            <a:off x="9861452" y="0"/>
            <a:ext cx="2330548" cy="1267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9C712AB-4923-495A-BFF5-320BEC1CB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974" y="242051"/>
            <a:ext cx="1994628" cy="7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68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8772093-77AE-473F-9D2F-DF4A4CF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50297"/>
            <a:ext cx="12192000" cy="890162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Felicidade!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47D114E-138C-4B9F-8DFC-6CCBFC2ED486}"/>
              </a:ext>
            </a:extLst>
          </p:cNvPr>
          <p:cNvSpPr txBox="1"/>
          <p:nvPr/>
        </p:nvSpPr>
        <p:spPr>
          <a:xfrm>
            <a:off x="539982" y="3386414"/>
            <a:ext cx="11112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Ponto em comum da humanidade: </a:t>
            </a:r>
          </a:p>
          <a:p>
            <a:r>
              <a:rPr lang="pt-BR" sz="3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	</a:t>
            </a:r>
            <a:r>
              <a:rPr lang="pt-BR" sz="4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Aspirar por felicidade e bem estar. </a:t>
            </a:r>
            <a:endParaRPr lang="pt-BR" sz="3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F125420-7482-4751-A872-15FEDF66DDC9}"/>
              </a:ext>
            </a:extLst>
          </p:cNvPr>
          <p:cNvSpPr txBox="1"/>
          <p:nvPr/>
        </p:nvSpPr>
        <p:spPr>
          <a:xfrm>
            <a:off x="1653222" y="4535821"/>
            <a:ext cx="59944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PT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 plena com todas as emoções!</a:t>
            </a:r>
          </a:p>
          <a:p>
            <a:pPr lvl="0"/>
            <a:r>
              <a:rPr lang="pt-PT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– emoções agradáveis</a:t>
            </a:r>
          </a:p>
          <a:p>
            <a:pPr lvl="0"/>
            <a:r>
              <a:rPr lang="pt-PT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– engajamento</a:t>
            </a:r>
          </a:p>
          <a:p>
            <a:pPr lvl="0"/>
            <a:r>
              <a:rPr lang="pt-PT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– relações saudáveis</a:t>
            </a:r>
          </a:p>
          <a:p>
            <a:pPr lvl="0"/>
            <a:r>
              <a:rPr lang="pt-PT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– significado / propósito</a:t>
            </a:r>
          </a:p>
          <a:p>
            <a:pPr lvl="0"/>
            <a:r>
              <a:rPr lang="pt-PT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– alcançar realizações</a:t>
            </a:r>
            <a:endParaRPr lang="pt-BR" sz="2400" dirty="0">
              <a:latin typeface="+mn-lt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57811CE-E0EC-4589-A130-34BF04C903E6}"/>
              </a:ext>
            </a:extLst>
          </p:cNvPr>
          <p:cNvSpPr/>
          <p:nvPr/>
        </p:nvSpPr>
        <p:spPr>
          <a:xfrm>
            <a:off x="9861452" y="0"/>
            <a:ext cx="2330548" cy="1267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D14CCCD-2E50-4CB9-9712-A615CB2CC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974" y="242051"/>
            <a:ext cx="1994628" cy="7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843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5102</TotalTime>
  <Words>1999</Words>
  <Application>Microsoft Office PowerPoint</Application>
  <PresentationFormat>Widescreen</PresentationFormat>
  <Paragraphs>308</Paragraphs>
  <Slides>56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3" baseType="lpstr">
      <vt:lpstr>Arial</vt:lpstr>
      <vt:lpstr>Calibri</vt:lpstr>
      <vt:lpstr>Calibri Light</vt:lpstr>
      <vt:lpstr>Dax</vt:lpstr>
      <vt:lpstr>Times New Roman</vt:lpstr>
      <vt:lpstr>Wingdings</vt:lpstr>
      <vt:lpstr>Tema do Office</vt:lpstr>
      <vt:lpstr>Apresentação do PowerPoint</vt:lpstr>
      <vt:lpstr>OBRIGADO!</vt:lpstr>
      <vt:lpstr>  APRESENTAÇÃO PESSOAL    1. Nome.  2. O que sabem de mim.  3. O que não sabem de mim (curiosidade).  4. Como estou me sentindo.</vt:lpstr>
      <vt:lpstr>Lista de presença</vt:lpstr>
      <vt:lpstr>O que estamos fazendo aqui?</vt:lpstr>
      <vt:lpstr>Por que você faz o que faz?  Por que você é professor?</vt:lpstr>
      <vt:lpstr>Felicidade!</vt:lpstr>
      <vt:lpstr>Felicidade!</vt:lpstr>
      <vt:lpstr>Felicidade!</vt:lpstr>
      <vt:lpstr>Felicidade!</vt:lpstr>
      <vt:lpstr>Felicidade!</vt:lpstr>
      <vt:lpstr>Felicidade!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Pacifico</dc:creator>
  <cp:lastModifiedBy>Eduardo Pacifico</cp:lastModifiedBy>
  <cp:revision>15</cp:revision>
  <dcterms:created xsi:type="dcterms:W3CDTF">2019-02-01T14:41:43Z</dcterms:created>
  <dcterms:modified xsi:type="dcterms:W3CDTF">2019-04-03T23:42:54Z</dcterms:modified>
</cp:coreProperties>
</file>